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el &amp; Untertite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i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el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Titeltext</a:t>
            </a:r>
          </a:p>
        </p:txBody>
      </p:sp>
      <p:sp>
        <p:nvSpPr>
          <p:cNvPr id="14" name="Textebene 1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" name="Foliennummer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zählungszeichen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3 Stüc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ild"/>
          <p:cNvSpPr/>
          <p:nvPr>
            <p:ph type="pic" sz="half" idx="13"/>
          </p:nvPr>
        </p:nvSpPr>
        <p:spPr>
          <a:xfrm>
            <a:off x="12192000" y="0"/>
            <a:ext cx="12192000" cy="6832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Bild"/>
          <p:cNvSpPr/>
          <p:nvPr>
            <p:ph type="pic" sz="half" idx="14"/>
          </p:nvPr>
        </p:nvSpPr>
        <p:spPr>
          <a:xfrm>
            <a:off x="12192000" y="6896100"/>
            <a:ext cx="12192000" cy="6819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Bild"/>
          <p:cNvSpPr/>
          <p:nvPr>
            <p:ph type="pic" idx="15"/>
          </p:nvPr>
        </p:nvSpPr>
        <p:spPr>
          <a:xfrm>
            <a:off x="0" y="0"/>
            <a:ext cx="121285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lase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Zitat hier eingeben."/>
          <p:cNvSpPr txBox="1"/>
          <p:nvPr>
            <p:ph type="body" sz="quarter" idx="13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Zitat hier eingeben.</a:t>
            </a:r>
          </a:p>
        </p:txBody>
      </p:sp>
      <p:sp>
        <p:nvSpPr>
          <p:cNvPr id="123" name="Christian Bauer"/>
          <p:cNvSpPr txBox="1"/>
          <p:nvPr>
            <p:ph type="body" sz="quarter" idx="14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Christian Bauer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Zitat 2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Zitat hier eingeben."/>
          <p:cNvSpPr txBox="1"/>
          <p:nvPr>
            <p:ph type="body" sz="quarter" idx="13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Zitat hier eingeben.</a:t>
            </a:r>
          </a:p>
        </p:txBody>
      </p:sp>
      <p:sp>
        <p:nvSpPr>
          <p:cNvPr id="133" name="Bild"/>
          <p:cNvSpPr/>
          <p:nvPr>
            <p:ph type="pic" idx="14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Christian Bauer"/>
          <p:cNvSpPr txBox="1"/>
          <p:nvPr>
            <p:ph type="body" sz="quarter" idx="15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Christian Bauer</a:t>
            </a:r>
          </a:p>
        </p:txBody>
      </p:sp>
      <p:sp>
        <p:nvSpPr>
          <p:cNvPr id="13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Bild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e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e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ie"/>
          <p:cNvSpPr/>
          <p:nvPr>
            <p:ph type="body" sz="quarter" idx="14"/>
          </p:nvPr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el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Titeltext</a:t>
            </a:r>
          </a:p>
        </p:txBody>
      </p:sp>
      <p:sp>
        <p:nvSpPr>
          <p:cNvPr id="25" name="Textebene 1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6" name="Foliennummer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&amp; Unter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i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el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Titeltext</a:t>
            </a:r>
          </a:p>
        </p:txBody>
      </p:sp>
      <p:sp>
        <p:nvSpPr>
          <p:cNvPr id="35" name="Textebene 1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6" name="Foliennummer"/>
          <p:cNvSpPr txBox="1"/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- Mit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eltext"/>
          <p:cNvSpPr txBox="1"/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Titeltext</a:t>
            </a:r>
          </a:p>
        </p:txBody>
      </p:sp>
      <p:sp>
        <p:nvSpPr>
          <p:cNvPr id="44" name="Foliennummer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Vertik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ie"/>
          <p:cNvSpPr/>
          <p:nvPr/>
        </p:nvSpPr>
        <p:spPr>
          <a:xfrm flipV="1">
            <a:off x="12915900" y="86611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Bild"/>
          <p:cNvSpPr/>
          <p:nvPr>
            <p:ph type="pic" idx="13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eltext"/>
          <p:cNvSpPr txBox="1"/>
          <p:nvPr>
            <p:ph type="title"/>
          </p:nvPr>
        </p:nvSpPr>
        <p:spPr>
          <a:xfrm>
            <a:off x="12915898" y="9042400"/>
            <a:ext cx="12573001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Titeltext</a:t>
            </a:r>
          </a:p>
        </p:txBody>
      </p:sp>
      <p:sp>
        <p:nvSpPr>
          <p:cNvPr id="54" name="Textebene 1…"/>
          <p:cNvSpPr txBox="1"/>
          <p:nvPr>
            <p:ph type="body" sz="quarter" idx="1"/>
          </p:nvPr>
        </p:nvSpPr>
        <p:spPr>
          <a:xfrm>
            <a:off x="12915898" y="5994400"/>
            <a:ext cx="12573001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5" name="Foliennummer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Aufzählung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73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Aufzähl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83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Aufzählung &amp; 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Bild"/>
          <p:cNvSpPr/>
          <p:nvPr>
            <p:ph type="pic" sz="half" idx="14"/>
          </p:nvPr>
        </p:nvSpPr>
        <p:spPr>
          <a:xfrm>
            <a:off x="13335000" y="2159000"/>
            <a:ext cx="10287000" cy="10795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eltext"/>
          <p:cNvSpPr txBox="1"/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94" name="Textebene 1…"/>
          <p:cNvSpPr txBox="1"/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ie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eltext"/>
          <p:cNvSpPr txBox="1"/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4" name="Textebene 1…"/>
          <p:cNvSpPr txBox="1"/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" name="Foliennummer"/>
          <p:cNvSpPr txBox="1"/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memogenerator.net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roxy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29088"/>
            </a:lvl1pPr>
          </a:lstStyle>
          <a:p>
            <a:pPr/>
            <a:r>
              <a:t>proxy</a:t>
            </a:r>
          </a:p>
        </p:txBody>
      </p:sp>
      <p:sp>
        <p:nvSpPr>
          <p:cNvPr id="167" name="Entwurfsmuster - Design Pattern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/>
            <a:r>
              <a:t>Entwurfsmuster - Design 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roxy_class_diagram.png" descr="proxy_class_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7569" y="-304123"/>
            <a:ext cx="21188862" cy="14121723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Rechteck"/>
          <p:cNvSpPr/>
          <p:nvPr/>
        </p:nvSpPr>
        <p:spPr>
          <a:xfrm>
            <a:off x="1972404" y="330877"/>
            <a:ext cx="5706568" cy="2807147"/>
          </a:xfrm>
          <a:prstGeom prst="rect">
            <a:avLst/>
          </a:prstGeom>
          <a:solidFill>
            <a:srgbClr val="FFFFFF">
              <a:alpha val="946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3" name="Rechteck"/>
          <p:cNvSpPr/>
          <p:nvPr/>
        </p:nvSpPr>
        <p:spPr>
          <a:xfrm>
            <a:off x="1972404" y="457877"/>
            <a:ext cx="5706568" cy="2807147"/>
          </a:xfrm>
          <a:prstGeom prst="rect">
            <a:avLst/>
          </a:prstGeom>
          <a:solidFill>
            <a:srgbClr val="FFFFFF">
              <a:alpha val="946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204" name="proxy_class_diagram.png" descr="proxy_class_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7569" y="-304123"/>
            <a:ext cx="21188862" cy="14121723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Rechteck"/>
          <p:cNvSpPr/>
          <p:nvPr/>
        </p:nvSpPr>
        <p:spPr>
          <a:xfrm>
            <a:off x="1972404" y="330877"/>
            <a:ext cx="5706568" cy="2807147"/>
          </a:xfrm>
          <a:prstGeom prst="rect">
            <a:avLst/>
          </a:prstGeom>
          <a:solidFill>
            <a:srgbClr val="FFFFFF">
              <a:alpha val="946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roxy_class_diagram.png" descr="proxy_class_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7569" y="-304123"/>
            <a:ext cx="21188862" cy="1412172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Rechteck"/>
          <p:cNvSpPr/>
          <p:nvPr/>
        </p:nvSpPr>
        <p:spPr>
          <a:xfrm>
            <a:off x="1972404" y="330877"/>
            <a:ext cx="5706568" cy="2807147"/>
          </a:xfrm>
          <a:prstGeom prst="rect">
            <a:avLst/>
          </a:prstGeom>
          <a:solidFill>
            <a:srgbClr val="FFFFFF">
              <a:alpha val="946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9" name="Rechteck"/>
          <p:cNvSpPr/>
          <p:nvPr/>
        </p:nvSpPr>
        <p:spPr>
          <a:xfrm>
            <a:off x="1972404" y="457877"/>
            <a:ext cx="5706568" cy="2807147"/>
          </a:xfrm>
          <a:prstGeom prst="rect">
            <a:avLst/>
          </a:prstGeom>
          <a:solidFill>
            <a:srgbClr val="FFFFFF">
              <a:alpha val="946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210" name="proxy_class_diagram.png" descr="proxy_class_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7569" y="-304123"/>
            <a:ext cx="21188862" cy="14121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roxy_sequence_diagram.png" descr="proxy_sequence_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1050" y="190500"/>
            <a:ext cx="17741900" cy="1333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Rechteck"/>
          <p:cNvSpPr/>
          <p:nvPr/>
        </p:nvSpPr>
        <p:spPr>
          <a:xfrm>
            <a:off x="6678102" y="2411676"/>
            <a:ext cx="14384848" cy="11304324"/>
          </a:xfrm>
          <a:prstGeom prst="rect">
            <a:avLst/>
          </a:prstGeom>
          <a:solidFill>
            <a:srgbClr val="FFFFFF">
              <a:alpha val="946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roxy_sequence_diagram.png" descr="proxy_sequence_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1050" y="190500"/>
            <a:ext cx="17741900" cy="1333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Rechteck"/>
          <p:cNvSpPr/>
          <p:nvPr/>
        </p:nvSpPr>
        <p:spPr>
          <a:xfrm>
            <a:off x="6678102" y="5746219"/>
            <a:ext cx="5116825" cy="7969782"/>
          </a:xfrm>
          <a:prstGeom prst="rect">
            <a:avLst/>
          </a:prstGeom>
          <a:solidFill>
            <a:srgbClr val="FFFFFF">
              <a:alpha val="946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7" name="Rechteck"/>
          <p:cNvSpPr/>
          <p:nvPr/>
        </p:nvSpPr>
        <p:spPr>
          <a:xfrm>
            <a:off x="12801685" y="2404532"/>
            <a:ext cx="6814210" cy="10410215"/>
          </a:xfrm>
          <a:prstGeom prst="rect">
            <a:avLst/>
          </a:prstGeom>
          <a:solidFill>
            <a:srgbClr val="FFFFFF">
              <a:alpha val="946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roxy_sequence_diagram.png" descr="proxy_sequence_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1050" y="190500"/>
            <a:ext cx="17741900" cy="1333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Rechteck"/>
          <p:cNvSpPr/>
          <p:nvPr/>
        </p:nvSpPr>
        <p:spPr>
          <a:xfrm>
            <a:off x="6678102" y="5746219"/>
            <a:ext cx="5118462" cy="7969782"/>
          </a:xfrm>
          <a:prstGeom prst="rect">
            <a:avLst/>
          </a:prstGeom>
          <a:solidFill>
            <a:srgbClr val="FFFFFF">
              <a:alpha val="946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1" name="Rechteck"/>
          <p:cNvSpPr/>
          <p:nvPr/>
        </p:nvSpPr>
        <p:spPr>
          <a:xfrm>
            <a:off x="12799502" y="5583699"/>
            <a:ext cx="4901471" cy="6087601"/>
          </a:xfrm>
          <a:prstGeom prst="rect">
            <a:avLst/>
          </a:prstGeom>
          <a:solidFill>
            <a:srgbClr val="FFFFFF">
              <a:alpha val="946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roxy_sequence_diagram.png" descr="proxy_sequence_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1050" y="190500"/>
            <a:ext cx="17741900" cy="1333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Rechteck"/>
          <p:cNvSpPr/>
          <p:nvPr/>
        </p:nvSpPr>
        <p:spPr>
          <a:xfrm>
            <a:off x="6678102" y="5746219"/>
            <a:ext cx="5113997" cy="7969782"/>
          </a:xfrm>
          <a:prstGeom prst="rect">
            <a:avLst/>
          </a:prstGeom>
          <a:solidFill>
            <a:srgbClr val="FFFFFF">
              <a:alpha val="946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roxy_sequence_diagram.png" descr="proxy_sequence_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1050" y="190500"/>
            <a:ext cx="17741900" cy="133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Das Proxy ersetzt also das Subjekt aufgrund des LSP."/>
          <p:cNvSpPr txBox="1"/>
          <p:nvPr/>
        </p:nvSpPr>
        <p:spPr>
          <a:xfrm>
            <a:off x="3207714" y="6311899"/>
            <a:ext cx="17968571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5700"/>
            </a:pPr>
            <a:r>
              <a:t>Das </a:t>
            </a:r>
            <a:r>
              <a:rPr b="1">
                <a:solidFill>
                  <a:schemeClr val="accent1"/>
                </a:solidFill>
                <a:latin typeface="Avenir Next"/>
                <a:ea typeface="Avenir Next"/>
                <a:cs typeface="Avenir Next"/>
                <a:sym typeface="Avenir Next"/>
              </a:rPr>
              <a:t>Proxy</a:t>
            </a:r>
            <a:r>
              <a:t> ersetzt also das </a:t>
            </a:r>
            <a:r>
              <a:rPr b="1">
                <a:solidFill>
                  <a:schemeClr val="accent1"/>
                </a:solidFill>
                <a:latin typeface="Avenir Next"/>
                <a:ea typeface="Avenir Next"/>
                <a:cs typeface="Avenir Next"/>
                <a:sym typeface="Avenir Next"/>
              </a:rPr>
              <a:t>Subjekt</a:t>
            </a:r>
            <a:r>
              <a:t> aufgrund des </a:t>
            </a:r>
            <a:r>
              <a:rPr b="1">
                <a:solidFill>
                  <a:schemeClr val="accent1"/>
                </a:solidFill>
                <a:latin typeface="Avenir Next"/>
                <a:ea typeface="Avenir Next"/>
                <a:cs typeface="Avenir Next"/>
                <a:sym typeface="Avenir Next"/>
              </a:rPr>
              <a:t>LSP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design pattern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patterns</a:t>
            </a:r>
          </a:p>
        </p:txBody>
      </p:sp>
      <p:sp>
        <p:nvSpPr>
          <p:cNvPr id="231" name="arten des proxy-mus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arten des proxy-musters</a:t>
            </a:r>
          </a:p>
        </p:txBody>
      </p:sp>
      <p:sp>
        <p:nvSpPr>
          <p:cNvPr id="232" name="Remote Proxy lokaler Repräsentant für ein Objekt in einem anderen Adressra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100"/>
            </a:pPr>
            <a:r>
              <a:rPr>
                <a:solidFill>
                  <a:schemeClr val="accent1"/>
                </a:solidFill>
              </a:rPr>
              <a:t>Remote Proxy</a:t>
            </a:r>
            <a:br/>
            <a:r>
              <a:rPr sz="4200"/>
              <a:t>lokaler Repräsentant für ein Objekt in einem anderen Adressraum</a:t>
            </a:r>
          </a:p>
          <a:p>
            <a:pPr>
              <a:defRPr sz="5100">
                <a:solidFill>
                  <a:schemeClr val="accent1"/>
                </a:solidFill>
              </a:defRPr>
            </a:pPr>
            <a:r>
              <a:t>Virtual Proxy</a:t>
            </a:r>
            <a:br/>
            <a:r>
              <a:rPr sz="4200">
                <a:solidFill>
                  <a:srgbClr val="838787"/>
                </a:solidFill>
              </a:rPr>
              <a:t>verzögert das Laden eines großen Objekts auf notwendigen Zeitpunkt (Lazy Loading)</a:t>
            </a:r>
            <a:endParaRPr>
              <a:solidFill>
                <a:srgbClr val="838787"/>
              </a:solidFill>
            </a:endParaRPr>
          </a:p>
          <a:p>
            <a:pPr>
              <a:defRPr sz="5100">
                <a:solidFill>
                  <a:schemeClr val="accent1"/>
                </a:solidFill>
              </a:defRPr>
            </a:pPr>
            <a:r>
              <a:t>Protection Proxy</a:t>
            </a:r>
            <a:br/>
            <a:r>
              <a:rPr sz="4200">
                <a:solidFill>
                  <a:srgbClr val="838787"/>
                </a:solidFill>
              </a:rPr>
              <a:t>limitiert den Zugriff auf das Subjekt durch bestimmte Regeln (z.B. ACL, Limits)</a:t>
            </a:r>
            <a:endParaRPr sz="4200">
              <a:solidFill>
                <a:srgbClr val="838787"/>
              </a:solidFill>
            </a:endParaRPr>
          </a:p>
          <a:p>
            <a:pPr>
              <a:defRPr sz="5100">
                <a:solidFill>
                  <a:schemeClr val="accent1"/>
                </a:solidFill>
              </a:defRPr>
            </a:pPr>
            <a:r>
              <a:t>Cache Proxy</a:t>
            </a:r>
            <a:br/>
            <a:r>
              <a:rPr sz="4200">
                <a:solidFill>
                  <a:srgbClr val="838787"/>
                </a:solidFill>
              </a:rPr>
              <a:t>speichert Informationen und gibt diese bei erneuten Aufruf ohne Neuberechnung zurück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raxis"/>
          <p:cNvSpPr txBox="1"/>
          <p:nvPr>
            <p:ph type="title"/>
          </p:nvPr>
        </p:nvSpPr>
        <p:spPr>
          <a:xfrm>
            <a:off x="7808217" y="4894808"/>
            <a:ext cx="8767566" cy="3957092"/>
          </a:xfrm>
          <a:prstGeom prst="rect">
            <a:avLst/>
          </a:prstGeom>
        </p:spPr>
        <p:txBody>
          <a:bodyPr/>
          <a:lstStyle/>
          <a:p>
            <a:pPr/>
            <a:r>
              <a:t>Praxis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2499" t="0" r="12500" b="0"/>
          <a:stretch>
            <a:fillRect/>
          </a:stretch>
        </p:blipFill>
        <p:spPr>
          <a:xfrm>
            <a:off x="-1987948" y="-432430"/>
            <a:ext cx="13831112" cy="18441480"/>
          </a:xfrm>
          <a:prstGeom prst="rect">
            <a:avLst/>
          </a:prstGeom>
        </p:spPr>
      </p:pic>
      <p:sp>
        <p:nvSpPr>
          <p:cNvPr id="170" name="Jan André Schlösser"/>
          <p:cNvSpPr txBox="1"/>
          <p:nvPr>
            <p:ph type="body" sz="quarter" idx="1"/>
          </p:nvPr>
        </p:nvSpPr>
        <p:spPr>
          <a:xfrm>
            <a:off x="13106398" y="5994400"/>
            <a:ext cx="12573001" cy="2540000"/>
          </a:xfrm>
          <a:prstGeom prst="rect">
            <a:avLst/>
          </a:prstGeom>
        </p:spPr>
        <p:txBody>
          <a:bodyPr/>
          <a:lstStyle>
            <a:lvl1pPr>
              <a:spcBef>
                <a:spcPts val="3900"/>
              </a:spcBef>
              <a:defRPr sz="105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Jan André Schlösser</a:t>
            </a:r>
          </a:p>
        </p:txBody>
      </p:sp>
      <p:pic>
        <p:nvPicPr>
          <p:cNvPr id="171" name="logo-white (2).png" descr="logo-white (2)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3185751" y="9095892"/>
            <a:ext cx="5636761" cy="526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Bild" descr="Bild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9291298" y="8960360"/>
            <a:ext cx="3594017" cy="797169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github it4need"/>
          <p:cNvSpPr txBox="1"/>
          <p:nvPr/>
        </p:nvSpPr>
        <p:spPr>
          <a:xfrm>
            <a:off x="13185756" y="10031241"/>
            <a:ext cx="194116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latin typeface="Font Awesome 5 Brands"/>
                <a:ea typeface="Font Awesome 5 Brands"/>
                <a:cs typeface="Font Awesome 5 Brands"/>
                <a:sym typeface="Font Awesome 5 Brands"/>
              </a:defRPr>
            </a:pPr>
            <a:r>
              <a:t>github it4need</a:t>
            </a:r>
          </a:p>
        </p:txBody>
      </p:sp>
      <p:sp>
        <p:nvSpPr>
          <p:cNvPr id="174" name="facebook jan.schloesser"/>
          <p:cNvSpPr txBox="1"/>
          <p:nvPr/>
        </p:nvSpPr>
        <p:spPr>
          <a:xfrm>
            <a:off x="15660718" y="10031241"/>
            <a:ext cx="308044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latin typeface="Font Awesome 5 Brands"/>
                <a:ea typeface="Font Awesome 5 Brands"/>
                <a:cs typeface="Font Awesome 5 Brands"/>
                <a:sym typeface="Font Awesome 5 Brands"/>
              </a:defRPr>
            </a:pPr>
            <a:r>
              <a:t>facebook jan.schloesser</a:t>
            </a:r>
          </a:p>
        </p:txBody>
      </p:sp>
      <p:sp>
        <p:nvSpPr>
          <p:cNvPr id="175" name="chrome jan-schloesser.de"/>
          <p:cNvSpPr txBox="1"/>
          <p:nvPr/>
        </p:nvSpPr>
        <p:spPr>
          <a:xfrm>
            <a:off x="19192873" y="10031241"/>
            <a:ext cx="370477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>
              <a:defRPr>
                <a:latin typeface="Font Awesome 5 Brands"/>
                <a:ea typeface="Font Awesome 5 Brands"/>
                <a:cs typeface="Font Awesome 5 Brands"/>
                <a:sym typeface="Font Awesome 5 Brands"/>
              </a:defRPr>
            </a:pPr>
            <a:r>
              <a:t>chrome jan-schloesser.de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944" t="0" r="94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7" name="[1]"/>
          <p:cNvSpPr txBox="1"/>
          <p:nvPr/>
        </p:nvSpPr>
        <p:spPr>
          <a:xfrm>
            <a:off x="23791671" y="12998449"/>
            <a:ext cx="40989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pPr/>
            <a:r>
              <a:t>[1]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$ cd ~/Sites/…"/>
          <p:cNvSpPr txBox="1"/>
          <p:nvPr/>
        </p:nvSpPr>
        <p:spPr>
          <a:xfrm>
            <a:off x="3599060" y="5988049"/>
            <a:ext cx="17185880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3900"/>
              </a:spcBef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$</a:t>
            </a:r>
            <a:r>
              <a:t> </a:t>
            </a:r>
            <a:r>
              <a:rPr b="1">
                <a:solidFill>
                  <a:srgbClr val="D2A9EC"/>
                </a:solidFill>
              </a:rPr>
              <a:t>cd</a:t>
            </a:r>
            <a:r>
              <a:t> </a:t>
            </a:r>
            <a:r>
              <a:rPr>
                <a:solidFill>
                  <a:srgbClr val="FFFFFF"/>
                </a:solidFill>
              </a:rPr>
              <a:t>~/Sites/</a:t>
            </a:r>
          </a:p>
          <a:p>
            <a:pPr>
              <a:spcBef>
                <a:spcPts val="3900"/>
              </a:spcBef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$</a:t>
            </a:r>
            <a:r>
              <a:t> </a:t>
            </a:r>
            <a:r>
              <a:rPr b="1">
                <a:solidFill>
                  <a:srgbClr val="D2A9EC"/>
                </a:solidFill>
              </a:rPr>
              <a:t>git</a:t>
            </a:r>
            <a:r>
              <a:t> </a:t>
            </a:r>
            <a:r>
              <a:rPr b="1">
                <a:solidFill>
                  <a:srgbClr val="FED383"/>
                </a:solidFill>
              </a:rPr>
              <a:t>clone</a:t>
            </a:r>
            <a:r>
              <a:t> </a:t>
            </a:r>
            <a:r>
              <a:rPr>
                <a:solidFill>
                  <a:srgbClr val="FFFFFF"/>
                </a:solidFill>
              </a:rPr>
              <a:t>https://github.com/it4need/php-proxy-pattern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mote-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29088"/>
            </a:lvl1pPr>
          </a:lstStyle>
          <a:p>
            <a:pPr/>
            <a:r>
              <a:t>Remote-proxy</a:t>
            </a:r>
          </a:p>
        </p:txBody>
      </p:sp>
      <p:sp>
        <p:nvSpPr>
          <p:cNvPr id="242" name="Einblick in die Welt eines proxy-pattern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7600"/>
            </a:lvl1pPr>
          </a:lstStyle>
          <a:p>
            <a:pPr/>
            <a:r>
              <a:t>Einblick in die Welt eines proxy-patterns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Lokaler Stellvertreter für ein Objekt außerhalb des eigenen Adressbereic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Lokaler Stellvertreter für ein Objekt außerhalb des eigenen Adressbereich</a:t>
            </a:r>
          </a:p>
          <a:p>
            <a:pPr/>
            <a:r>
              <a:t>Client denkt, er kommuniziert mit echtem Objekt</a:t>
            </a:r>
          </a:p>
          <a:p>
            <a:pPr/>
            <a:r>
              <a:t>Reales Objekt = Subjekt</a:t>
            </a:r>
          </a:p>
          <a:p>
            <a:pPr/>
            <a:r>
              <a:t>Stellvertreter = Proxy</a:t>
            </a:r>
          </a:p>
        </p:txBody>
      </p:sp>
      <p:pic>
        <p:nvPicPr>
          <p:cNvPr id="245" name="Bildschirmfoto 2018-07-28 um 21.24.41.png" descr="Bildschirmfoto 2018-07-28 um 21.24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1830" y="6809461"/>
            <a:ext cx="13513316" cy="5636539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remote-proxy - ein Beispie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remote-proxy - ein Beispiel</a:t>
            </a:r>
          </a:p>
        </p:txBody>
      </p:sp>
      <p:sp>
        <p:nvSpPr>
          <p:cNvPr id="247" name="allgemei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allgemeines</a:t>
            </a:r>
          </a:p>
        </p:txBody>
      </p:sp>
      <p:sp>
        <p:nvSpPr>
          <p:cNvPr id="248" name="[2]"/>
          <p:cNvSpPr txBox="1"/>
          <p:nvPr/>
        </p:nvSpPr>
        <p:spPr>
          <a:xfrm>
            <a:off x="22261196" y="12115800"/>
            <a:ext cx="30099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[2]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4" grpId="1"/>
      <p:bldP build="whole" bldLvl="1" animBg="1" rev="0" advAuto="0" spid="245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&lt;?php…"/>
          <p:cNvSpPr txBox="1"/>
          <p:nvPr/>
        </p:nvSpPr>
        <p:spPr>
          <a:xfrm>
            <a:off x="4212570" y="4521199"/>
            <a:ext cx="15958860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27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&lt;?php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i="1" sz="2700">
                <a:solidFill>
                  <a:srgbClr val="66818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 i="0">
                <a:solidFill>
                  <a:srgbClr val="FFD47E"/>
                </a:solidFill>
              </a:rPr>
              <a:t>sleep</a:t>
            </a:r>
            <a:r>
              <a:rPr i="0">
                <a:solidFill>
                  <a:srgbClr val="F1FFFF"/>
                </a:solidFill>
              </a:rPr>
              <a:t>(</a:t>
            </a:r>
            <a:r>
              <a:rPr i="0">
                <a:solidFill>
                  <a:srgbClr val="FA9F7F"/>
                </a:solidFill>
              </a:rPr>
              <a:t>2</a:t>
            </a:r>
            <a:r>
              <a:rPr i="0">
                <a:solidFill>
                  <a:srgbClr val="F1FFFF"/>
                </a:solidFill>
              </a:rPr>
              <a:t>);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t>// simulate extensive calculations...</a:t>
            </a:r>
            <a:endParaRPr i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700">
                <a:solidFill>
                  <a:srgbClr val="FFD47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ResponseAsJson</a:t>
            </a:r>
            <a:r>
              <a:rPr>
                <a:solidFill>
                  <a:srgbClr val="F1FFFF"/>
                </a:solidFill>
              </a:rPr>
              <a:t>([</a:t>
            </a:r>
            <a:r>
              <a:rPr>
                <a:solidFill>
                  <a:srgbClr val="CDEA9E"/>
                </a:solidFill>
              </a:rPr>
              <a:t>'id'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=&gt;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DEA9E"/>
                </a:solidFill>
              </a:rPr>
              <a:t>'B_93756'</a:t>
            </a:r>
            <a:r>
              <a:rPr>
                <a:solidFill>
                  <a:srgbClr val="F1FFFF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DEA9E"/>
                </a:solidFill>
              </a:rPr>
              <a:t>'score'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=&gt;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A9F7F"/>
                </a:solidFill>
              </a:rPr>
              <a:t>81.9</a:t>
            </a:r>
            <a:r>
              <a:rPr>
                <a:solidFill>
                  <a:srgbClr val="F1FFFF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DEA9E"/>
                </a:solidFill>
              </a:rPr>
              <a:t>'owner'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=&gt;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DEA9E"/>
                </a:solidFill>
              </a:rPr>
              <a:t>'server_b'</a:t>
            </a:r>
            <a:r>
              <a:rPr>
                <a:solidFill>
                  <a:srgbClr val="F1FFFF"/>
                </a:solidFill>
              </a:rPr>
              <a:t>]);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2700">
                <a:solidFill>
                  <a:srgbClr val="FFD47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D2A7EE"/>
                </a:solidFill>
              </a:rPr>
              <a:t>function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ResponseAsJson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rPr>
                <a:solidFill>
                  <a:srgbClr val="F5888B"/>
                </a:solidFill>
              </a:rPr>
              <a:t>$data</a:t>
            </a:r>
            <a:r>
              <a:rPr b="0">
                <a:solidFill>
                  <a:srgbClr val="F1FFFF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7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{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700">
                <a:solidFill>
                  <a:srgbClr val="CDEA9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FFD47E"/>
                </a:solidFill>
              </a:rPr>
              <a:t>header</a:t>
            </a:r>
            <a:r>
              <a:rPr>
                <a:solidFill>
                  <a:srgbClr val="F1FFFF"/>
                </a:solidFill>
              </a:rPr>
              <a:t>(</a:t>
            </a:r>
            <a:r>
              <a:t>'Content-Type: application/json'</a:t>
            </a:r>
            <a:r>
              <a:rPr>
                <a:solidFill>
                  <a:srgbClr val="F1FFFF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2700">
                <a:solidFill>
                  <a:srgbClr val="FFD47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2A7EE"/>
                </a:solidFill>
              </a:rPr>
              <a:t>echo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json_encode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rPr>
                <a:solidFill>
                  <a:srgbClr val="F5888B"/>
                </a:solidFill>
              </a:rPr>
              <a:t>$data</a:t>
            </a:r>
            <a:r>
              <a:rPr b="0">
                <a:solidFill>
                  <a:srgbClr val="F1FFFF"/>
                </a:solidFill>
              </a:rPr>
              <a:t>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>
                <a:solidFill>
                  <a:srgbClr val="D2A7EE"/>
                </a:solidFill>
              </a:rPr>
              <a:t>exit</a:t>
            </a:r>
            <a:r>
              <a:rPr>
                <a:solidFill>
                  <a:srgbClr val="F1FFFF"/>
                </a:solidFill>
              </a:rPr>
              <a:t>;</a:t>
            </a:r>
          </a:p>
          <a:p>
            <a:pPr defTabSz="457200">
              <a:spcBef>
                <a:spcPts val="0"/>
              </a:spcBef>
              <a:defRPr sz="27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1" name="Rechteck"/>
          <p:cNvSpPr/>
          <p:nvPr/>
        </p:nvSpPr>
        <p:spPr>
          <a:xfrm>
            <a:off x="4085654" y="6457255"/>
            <a:ext cx="11419905" cy="2737545"/>
          </a:xfrm>
          <a:prstGeom prst="rect">
            <a:avLst/>
          </a:prstGeom>
          <a:solidFill>
            <a:srgbClr val="222222">
              <a:alpha val="9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2" name="Simulate remote request"/>
          <p:cNvSpPr txBox="1"/>
          <p:nvPr/>
        </p:nvSpPr>
        <p:spPr>
          <a:xfrm>
            <a:off x="7377150" y="507999"/>
            <a:ext cx="9629700" cy="1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3900"/>
              </a:spcBef>
              <a:defRPr cap="all" sz="8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Simulate remote request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&lt;?php…"/>
          <p:cNvSpPr txBox="1"/>
          <p:nvPr/>
        </p:nvSpPr>
        <p:spPr>
          <a:xfrm>
            <a:off x="8369957" y="3759199"/>
            <a:ext cx="7644086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26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&lt;?php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26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D2A7EE"/>
                </a:solidFill>
              </a:rPr>
              <a:t>namespace</a:t>
            </a:r>
            <a:r>
              <a:rPr>
                <a:solidFill>
                  <a:srgbClr val="000000"/>
                </a:solidFill>
              </a:rPr>
              <a:t> </a:t>
            </a:r>
            <a:r>
              <a:t>ProxyPatterns\RemoteProxy;</a:t>
            </a:r>
          </a:p>
          <a:p>
            <a:pPr defTabSz="457200">
              <a:spcBef>
                <a:spcPts val="0"/>
              </a:spcBef>
              <a:defRPr sz="26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26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interface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IReport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6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{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26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2A9EC"/>
                </a:solidFill>
              </a:rPr>
              <a:t>public</a:t>
            </a:r>
            <a:r>
              <a:t> function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D47E"/>
                </a:solidFill>
              </a:rPr>
              <a:t>generateReport</a:t>
            </a:r>
            <a:r>
              <a:rPr b="0">
                <a:solidFill>
                  <a:srgbClr val="F1FFFF"/>
                </a:solidFill>
              </a:rPr>
              <a:t>();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26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public function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D47E"/>
                </a:solidFill>
              </a:rPr>
              <a:t>getId</a:t>
            </a:r>
            <a:r>
              <a:rPr b="0">
                <a:solidFill>
                  <a:srgbClr val="F1FFFF"/>
                </a:solidFill>
              </a:rPr>
              <a:t>();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26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public function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D47E"/>
                </a:solidFill>
              </a:rPr>
              <a:t>getOwner</a:t>
            </a:r>
            <a:r>
              <a:rPr b="0">
                <a:solidFill>
                  <a:srgbClr val="F1FFFF"/>
                </a:solidFill>
              </a:rPr>
              <a:t>();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26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public function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D47E"/>
                </a:solidFill>
              </a:rPr>
              <a:t>getScore</a:t>
            </a:r>
            <a:r>
              <a:rPr b="0">
                <a:solidFill>
                  <a:srgbClr val="F1FFFF"/>
                </a:solidFill>
              </a:rPr>
              <a:t>();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6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5" name="Rechteck"/>
          <p:cNvSpPr/>
          <p:nvPr/>
        </p:nvSpPr>
        <p:spPr>
          <a:xfrm>
            <a:off x="8966200" y="7047160"/>
            <a:ext cx="6451600" cy="1585070"/>
          </a:xfrm>
          <a:prstGeom prst="rect">
            <a:avLst/>
          </a:prstGeom>
          <a:solidFill>
            <a:srgbClr val="222222">
              <a:alpha val="8953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6" name="Rechteck"/>
          <p:cNvSpPr/>
          <p:nvPr/>
        </p:nvSpPr>
        <p:spPr>
          <a:xfrm>
            <a:off x="8369957" y="4302621"/>
            <a:ext cx="8106346" cy="801490"/>
          </a:xfrm>
          <a:prstGeom prst="rect">
            <a:avLst/>
          </a:prstGeom>
          <a:solidFill>
            <a:srgbClr val="222222">
              <a:alpha val="9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7" name="interface"/>
          <p:cNvSpPr txBox="1"/>
          <p:nvPr/>
        </p:nvSpPr>
        <p:spPr>
          <a:xfrm>
            <a:off x="10713396" y="507999"/>
            <a:ext cx="3738373" cy="1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3900"/>
              </a:spcBef>
              <a:defRPr cap="all" sz="8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interface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&lt;?php…"/>
          <p:cNvSpPr txBox="1"/>
          <p:nvPr/>
        </p:nvSpPr>
        <p:spPr>
          <a:xfrm>
            <a:off x="7185669" y="2222499"/>
            <a:ext cx="10987759" cy="927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17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&lt;?php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17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D2A7EE"/>
                </a:solidFill>
              </a:rPr>
              <a:t>namespace</a:t>
            </a:r>
            <a:r>
              <a:rPr>
                <a:solidFill>
                  <a:srgbClr val="000000"/>
                </a:solidFill>
              </a:rPr>
              <a:t> </a:t>
            </a:r>
            <a:r>
              <a:t>ProxyPatterns\RemoteProxy;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17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D2A7EE"/>
                </a:solidFill>
              </a:rPr>
              <a:t>class</a:t>
            </a:r>
            <a:r>
              <a:rPr>
                <a:solidFill>
                  <a:srgbClr val="000000"/>
                </a:solidFill>
              </a:rPr>
              <a:t> </a:t>
            </a:r>
            <a:r>
              <a:t>ReportSubject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2A7EE"/>
                </a:solidFill>
              </a:rPr>
              <a:t>implements</a:t>
            </a:r>
            <a:r>
              <a:rPr>
                <a:solidFill>
                  <a:srgbClr val="000000"/>
                </a:solidFill>
              </a:rPr>
              <a:t> </a:t>
            </a:r>
            <a:r>
              <a:t>IReport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{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17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private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5888B"/>
                </a:solidFill>
              </a:rPr>
              <a:t>$owner</a:t>
            </a:r>
            <a:r>
              <a:rPr b="0">
                <a:solidFill>
                  <a:srgbClr val="F1FFFF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17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private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5888B"/>
                </a:solidFill>
              </a:rPr>
              <a:t>$id</a:t>
            </a:r>
            <a:r>
              <a:rPr b="0">
                <a:solidFill>
                  <a:srgbClr val="F1FFFF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17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private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5888B"/>
                </a:solidFill>
              </a:rPr>
              <a:t>$score</a:t>
            </a:r>
            <a:r>
              <a:rPr b="0">
                <a:solidFill>
                  <a:srgbClr val="F1FFFF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17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public function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D47E"/>
                </a:solidFill>
              </a:rPr>
              <a:t>__construct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rPr>
                <a:solidFill>
                  <a:srgbClr val="F5888B"/>
                </a:solidFill>
              </a:rPr>
              <a:t>$id</a:t>
            </a:r>
            <a:r>
              <a:rPr b="0">
                <a:solidFill>
                  <a:srgbClr val="F1FFFF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5888B"/>
                </a:solidFill>
              </a:rPr>
              <a:t>$owner</a:t>
            </a:r>
            <a:r>
              <a:rPr b="0">
                <a:solidFill>
                  <a:srgbClr val="F1FFFF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5888B"/>
                </a:solidFill>
              </a:rPr>
              <a:t>$score</a:t>
            </a:r>
            <a:r>
              <a:rPr b="0">
                <a:solidFill>
                  <a:srgbClr val="F1FFFF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{</a:t>
            </a:r>
          </a:p>
          <a:p>
            <a:pPr defTabSz="457200">
              <a:spcBef>
                <a:spcPts val="0"/>
              </a:spcBef>
              <a:defRPr b="1" sz="17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setId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t>$id</a:t>
            </a:r>
            <a:r>
              <a:rPr b="0">
                <a:solidFill>
                  <a:srgbClr val="F1FFFF"/>
                </a:solidFill>
              </a:rPr>
              <a:t>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17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setOwner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t>$owner</a:t>
            </a:r>
            <a:r>
              <a:rPr b="0">
                <a:solidFill>
                  <a:srgbClr val="F1FFFF"/>
                </a:solidFill>
              </a:rPr>
              <a:t>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17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setScore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t>$score</a:t>
            </a:r>
            <a:r>
              <a:rPr b="0">
                <a:solidFill>
                  <a:srgbClr val="F1FFFF"/>
                </a:solidFill>
              </a:rPr>
              <a:t>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}</a:t>
            </a: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17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private function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D47E"/>
                </a:solidFill>
              </a:rPr>
              <a:t>setScore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rPr>
                <a:solidFill>
                  <a:srgbClr val="F5888B"/>
                </a:solidFill>
              </a:rPr>
              <a:t>$score</a:t>
            </a:r>
            <a:r>
              <a:rPr b="0">
                <a:solidFill>
                  <a:srgbClr val="F1FFFF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{</a:t>
            </a:r>
          </a:p>
          <a:p>
            <a:pPr defTabSz="457200">
              <a:spcBef>
                <a:spcPts val="0"/>
              </a:spcBef>
              <a:defRPr b="1" sz="17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score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$score</a:t>
            </a:r>
            <a:r>
              <a:rPr b="0">
                <a:solidFill>
                  <a:srgbClr val="F1FFFF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}</a:t>
            </a: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17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public function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D47E"/>
                </a:solidFill>
              </a:rPr>
              <a:t>generateReport</a:t>
            </a:r>
            <a:r>
              <a:rPr b="0">
                <a:solidFill>
                  <a:srgbClr val="F1FFFF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{</a:t>
            </a: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b="1">
                <a:solidFill>
                  <a:srgbClr val="F5888B"/>
                </a:solidFill>
              </a:rPr>
              <a:t>$string</a:t>
            </a:r>
            <a:r>
              <a:t> </a:t>
            </a:r>
            <a:r>
              <a:rPr>
                <a:solidFill>
                  <a:srgbClr val="F1FFFF"/>
                </a:solidFill>
              </a:rPr>
              <a:t>=</a:t>
            </a:r>
            <a:r>
              <a:t> </a:t>
            </a:r>
            <a:r>
              <a:rPr>
                <a:solidFill>
                  <a:srgbClr val="CDEA9E"/>
                </a:solidFill>
              </a:rPr>
              <a:t>''</a:t>
            </a:r>
            <a:r>
              <a:rPr>
                <a:solidFill>
                  <a:srgbClr val="F1FFFF"/>
                </a:solidFill>
              </a:rPr>
              <a:t>;</a:t>
            </a:r>
          </a:p>
          <a:p>
            <a:pPr defTabSz="457200">
              <a:spcBef>
                <a:spcPts val="0"/>
              </a:spcBef>
              <a:defRPr sz="17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>
                <a:solidFill>
                  <a:srgbClr val="D2A7EE"/>
                </a:solidFill>
              </a:rPr>
              <a:t>foreach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([</a:t>
            </a:r>
            <a:r>
              <a:rPr>
                <a:solidFill>
                  <a:srgbClr val="CDEA9E"/>
                </a:solidFill>
              </a:rPr>
              <a:t>'id'</a:t>
            </a:r>
            <a:r>
              <a:rPr>
                <a:solidFill>
                  <a:srgbClr val="F1FFFF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DEA9E"/>
                </a:solidFill>
              </a:rPr>
              <a:t>'owner'</a:t>
            </a:r>
            <a:r>
              <a:rPr>
                <a:solidFill>
                  <a:srgbClr val="F1FFFF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DEA9E"/>
                </a:solidFill>
              </a:rPr>
              <a:t>'score'</a:t>
            </a:r>
            <a:r>
              <a:rPr>
                <a:solidFill>
                  <a:srgbClr val="F1FFFF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2A7EE"/>
                </a:solidFill>
              </a:rPr>
              <a:t>as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/>
              <a:t>$property</a:t>
            </a:r>
            <a:r>
              <a:rPr>
                <a:solidFill>
                  <a:srgbClr val="F1FFFF"/>
                </a:solidFill>
              </a:rPr>
              <a:t>) {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</a:t>
            </a:r>
            <a:r>
              <a:rPr b="1">
                <a:solidFill>
                  <a:srgbClr val="F5888B"/>
                </a:solidFill>
              </a:rPr>
              <a:t>$uc_property</a:t>
            </a:r>
            <a:r>
              <a:t> </a:t>
            </a:r>
            <a:r>
              <a:rPr>
                <a:solidFill>
                  <a:srgbClr val="F1FFFF"/>
                </a:solidFill>
              </a:rPr>
              <a:t>=</a:t>
            </a:r>
            <a:r>
              <a:t> </a:t>
            </a:r>
            <a:r>
              <a:rPr b="1">
                <a:solidFill>
                  <a:srgbClr val="FFD47E"/>
                </a:solidFill>
              </a:rPr>
              <a:t>ucfirst</a:t>
            </a:r>
            <a:r>
              <a:rPr>
                <a:solidFill>
                  <a:srgbClr val="F1FFFF"/>
                </a:solidFill>
              </a:rPr>
              <a:t>(</a:t>
            </a:r>
            <a:r>
              <a:rPr b="1">
                <a:solidFill>
                  <a:srgbClr val="F5888B"/>
                </a:solidFill>
              </a:rPr>
              <a:t>$property</a:t>
            </a:r>
            <a:r>
              <a:rPr>
                <a:solidFill>
                  <a:srgbClr val="F1FFFF"/>
                </a:solidFill>
              </a:rPr>
              <a:t>);</a:t>
            </a:r>
          </a:p>
          <a:p>
            <a:pPr defTabSz="457200">
              <a:spcBef>
                <a:spcPts val="0"/>
              </a:spcBef>
              <a:defRPr sz="1700">
                <a:solidFill>
                  <a:srgbClr val="CDEA9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        </a:t>
            </a:r>
            <a:r>
              <a:rPr b="1">
                <a:solidFill>
                  <a:srgbClr val="F5888B"/>
                </a:solidFill>
              </a:rPr>
              <a:t>$string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.=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F5888B"/>
                </a:solidFill>
              </a:rPr>
              <a:t>$uc_property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 </a:t>
            </a:r>
            <a:r>
              <a:t>': '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F5888B"/>
                </a:solidFill>
              </a:rPr>
              <a:t>$this</a:t>
            </a:r>
            <a:r>
              <a:rPr b="1">
                <a:solidFill>
                  <a:srgbClr val="FFFFFF"/>
                </a:solidFill>
              </a:rPr>
              <a:t>-&gt;</a:t>
            </a:r>
            <a:r>
              <a:rPr b="1">
                <a:solidFill>
                  <a:srgbClr val="F5888B"/>
                </a:solidFill>
              </a:rPr>
              <a:t>{</a:t>
            </a:r>
            <a:r>
              <a:t>"get{$uc_property}"</a:t>
            </a:r>
            <a:r>
              <a:rPr>
                <a:solidFill>
                  <a:srgbClr val="F1FFFF"/>
                </a:solidFill>
              </a:rPr>
              <a:t>}() .</a:t>
            </a:r>
            <a:r>
              <a:rPr>
                <a:solidFill>
                  <a:srgbClr val="000000"/>
                </a:solidFill>
              </a:rPr>
              <a:t> </a:t>
            </a:r>
            <a:r>
              <a:t>"</a:t>
            </a:r>
            <a:r>
              <a:rPr>
                <a:solidFill>
                  <a:srgbClr val="98E3FF"/>
                </a:solidFill>
              </a:rPr>
              <a:t>\n</a:t>
            </a:r>
            <a:r>
              <a:t>"</a:t>
            </a:r>
            <a:r>
              <a:rPr>
                <a:solidFill>
                  <a:srgbClr val="F1FFFF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F1FFFF"/>
                </a:solidFill>
              </a:rPr>
              <a:t>}</a:t>
            </a: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b="1">
                <a:solidFill>
                  <a:srgbClr val="D2A7EE"/>
                </a:solidFill>
              </a:rPr>
              <a:t>return</a:t>
            </a:r>
            <a:r>
              <a:t> </a:t>
            </a:r>
            <a:r>
              <a:rPr b="1">
                <a:solidFill>
                  <a:srgbClr val="FFD47E"/>
                </a:solidFill>
              </a:rPr>
              <a:t>rtrim</a:t>
            </a:r>
            <a:r>
              <a:rPr>
                <a:solidFill>
                  <a:srgbClr val="F1FFFF"/>
                </a:solidFill>
              </a:rPr>
              <a:t>(</a:t>
            </a:r>
            <a:r>
              <a:rPr b="1">
                <a:solidFill>
                  <a:srgbClr val="F5888B"/>
                </a:solidFill>
              </a:rPr>
              <a:t>$string</a:t>
            </a:r>
            <a:r>
              <a:rPr>
                <a:solidFill>
                  <a:srgbClr val="F1FFFF"/>
                </a:solidFill>
              </a:rPr>
              <a:t>);</a:t>
            </a: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}</a:t>
            </a: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17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public function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D47E"/>
                </a:solidFill>
              </a:rPr>
              <a:t>getScore</a:t>
            </a:r>
            <a:r>
              <a:rPr b="0">
                <a:solidFill>
                  <a:srgbClr val="F1FFFF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{</a:t>
            </a:r>
          </a:p>
          <a:p>
            <a:pPr defTabSz="457200">
              <a:spcBef>
                <a:spcPts val="0"/>
              </a:spcBef>
              <a:defRPr b="1" sz="17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D2A7EE"/>
                </a:solidFill>
              </a:rPr>
              <a:t>return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score</a:t>
            </a:r>
            <a:r>
              <a:rPr b="0">
                <a:solidFill>
                  <a:srgbClr val="F1FFFF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}</a:t>
            </a:r>
          </a:p>
          <a:p>
            <a:pPr defTabSz="457200">
              <a:spcBef>
                <a:spcPts val="0"/>
              </a:spcBef>
              <a:defRPr sz="17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0" name="Rechteck"/>
          <p:cNvSpPr/>
          <p:nvPr/>
        </p:nvSpPr>
        <p:spPr>
          <a:xfrm>
            <a:off x="4648200" y="1030833"/>
            <a:ext cx="6872090" cy="779463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1" name="Rechteck"/>
          <p:cNvSpPr/>
          <p:nvPr/>
        </p:nvSpPr>
        <p:spPr>
          <a:xfrm>
            <a:off x="7185669" y="2659409"/>
            <a:ext cx="4896546" cy="442467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2" name="Rechteck"/>
          <p:cNvSpPr/>
          <p:nvPr/>
        </p:nvSpPr>
        <p:spPr>
          <a:xfrm>
            <a:off x="11294293" y="4386064"/>
            <a:ext cx="1795414" cy="779463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3" name="Rechteck"/>
          <p:cNvSpPr/>
          <p:nvPr/>
        </p:nvSpPr>
        <p:spPr>
          <a:xfrm>
            <a:off x="8273343" y="5013126"/>
            <a:ext cx="6872090" cy="635944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4" name="Rechteck"/>
          <p:cNvSpPr/>
          <p:nvPr/>
        </p:nvSpPr>
        <p:spPr>
          <a:xfrm>
            <a:off x="9608542" y="8280400"/>
            <a:ext cx="1880221" cy="283270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5" name="Subjekt"/>
          <p:cNvSpPr txBox="1"/>
          <p:nvPr/>
        </p:nvSpPr>
        <p:spPr>
          <a:xfrm>
            <a:off x="11120287" y="501567"/>
            <a:ext cx="3118524" cy="1201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3900"/>
              </a:spcBef>
              <a:defRPr cap="all" sz="8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Subjekt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hteck"/>
          <p:cNvSpPr/>
          <p:nvPr/>
        </p:nvSpPr>
        <p:spPr>
          <a:xfrm>
            <a:off x="4648200" y="1030833"/>
            <a:ext cx="6872090" cy="779463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8" name="Rechteck"/>
          <p:cNvSpPr/>
          <p:nvPr/>
        </p:nvSpPr>
        <p:spPr>
          <a:xfrm>
            <a:off x="5319910" y="2440533"/>
            <a:ext cx="6872090" cy="779463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9" name="Rechteck"/>
          <p:cNvSpPr/>
          <p:nvPr/>
        </p:nvSpPr>
        <p:spPr>
          <a:xfrm>
            <a:off x="10451901" y="3735933"/>
            <a:ext cx="2038500" cy="779463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0" name="Rechteck"/>
          <p:cNvSpPr/>
          <p:nvPr/>
        </p:nvSpPr>
        <p:spPr>
          <a:xfrm>
            <a:off x="6019800" y="4515395"/>
            <a:ext cx="6872090" cy="673845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1" name="Rechteck"/>
          <p:cNvSpPr/>
          <p:nvPr/>
        </p:nvSpPr>
        <p:spPr>
          <a:xfrm>
            <a:off x="8035106" y="8851900"/>
            <a:ext cx="2416796" cy="283270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2" name="&lt;?php…"/>
          <p:cNvSpPr txBox="1"/>
          <p:nvPr/>
        </p:nvSpPr>
        <p:spPr>
          <a:xfrm>
            <a:off x="6019800" y="2222499"/>
            <a:ext cx="11515676" cy="927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17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&lt;?php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17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D2A7EE"/>
                </a:solidFill>
              </a:rPr>
              <a:t>namespace</a:t>
            </a:r>
            <a:r>
              <a:rPr>
                <a:solidFill>
                  <a:srgbClr val="000000"/>
                </a:solidFill>
              </a:rPr>
              <a:t> </a:t>
            </a:r>
            <a:r>
              <a:t>ProxyPatterns\RemoteProxy;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17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D2A7EE"/>
                </a:solidFill>
              </a:rPr>
              <a:t>use</a:t>
            </a:r>
            <a:r>
              <a:rPr>
                <a:solidFill>
                  <a:srgbClr val="000000"/>
                </a:solidFill>
              </a:rPr>
              <a:t> </a:t>
            </a:r>
            <a:r>
              <a:t>ProxyPatterns\RemoteProxy\Exceptions\ReportNotFoundException;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D2A7EE"/>
                </a:solidFill>
              </a:rPr>
              <a:t>use</a:t>
            </a:r>
            <a:r>
              <a:rPr>
                <a:solidFill>
                  <a:srgbClr val="000000"/>
                </a:solidFill>
              </a:rPr>
              <a:t> </a:t>
            </a:r>
            <a:r>
              <a:t>Zttp\Zttp;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17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D2A7EE"/>
                </a:solidFill>
              </a:rPr>
              <a:t>class</a:t>
            </a:r>
            <a:r>
              <a:rPr>
                <a:solidFill>
                  <a:srgbClr val="000000"/>
                </a:solidFill>
              </a:rPr>
              <a:t> </a:t>
            </a:r>
            <a:r>
              <a:t>ReportProxy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2A7EE"/>
                </a:solidFill>
              </a:rPr>
              <a:t>implements</a:t>
            </a:r>
            <a:r>
              <a:rPr>
                <a:solidFill>
                  <a:srgbClr val="000000"/>
                </a:solidFill>
              </a:rPr>
              <a:t> </a:t>
            </a:r>
            <a:r>
              <a:t>IReport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{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17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private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5888B"/>
                </a:solidFill>
              </a:rPr>
              <a:t>$report</a:t>
            </a:r>
            <a:r>
              <a:rPr b="0">
                <a:solidFill>
                  <a:srgbClr val="F1FFFF"/>
                </a:solidFill>
              </a:rPr>
              <a:t>;</a:t>
            </a:r>
            <a:endParaRPr b="0">
              <a:solidFill>
                <a:srgbClr val="F1FFFF"/>
              </a:solidFill>
            </a:endParaRPr>
          </a:p>
          <a:p>
            <a:pPr defTabSz="457200">
              <a:spcBef>
                <a:spcPts val="0"/>
              </a:spcBef>
              <a:defRPr b="1" sz="17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17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public function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D47E"/>
                </a:solidFill>
              </a:rPr>
              <a:t>__construct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rPr>
                <a:solidFill>
                  <a:srgbClr val="F5888B"/>
                </a:solidFill>
              </a:rPr>
              <a:t>$report_url</a:t>
            </a:r>
            <a:r>
              <a:rPr b="0">
                <a:solidFill>
                  <a:srgbClr val="F1FFFF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{</a:t>
            </a:r>
          </a:p>
          <a:p>
            <a:pPr defTabSz="457200">
              <a:spcBef>
                <a:spcPts val="0"/>
              </a:spcBef>
              <a:defRPr b="1" sz="17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setReport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t>$report_url</a:t>
            </a:r>
            <a:r>
              <a:rPr b="0">
                <a:solidFill>
                  <a:srgbClr val="F1FFFF"/>
                </a:solidFill>
              </a:rPr>
              <a:t>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}</a:t>
            </a: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17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private function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D47E"/>
                </a:solidFill>
              </a:rPr>
              <a:t>setReport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rPr>
                <a:solidFill>
                  <a:srgbClr val="F5888B"/>
                </a:solidFill>
              </a:rPr>
              <a:t>$report_url</a:t>
            </a:r>
            <a:r>
              <a:rPr b="0">
                <a:solidFill>
                  <a:srgbClr val="F1FFFF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{</a:t>
            </a:r>
          </a:p>
          <a:p>
            <a:pPr defTabSz="457200">
              <a:spcBef>
                <a:spcPts val="0"/>
              </a:spcBef>
              <a:defRPr b="1" sz="17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$json_report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Zttp::</a:t>
            </a:r>
            <a:r>
              <a:rPr>
                <a:solidFill>
                  <a:srgbClr val="FFD47E"/>
                </a:solidFill>
              </a:rPr>
              <a:t>get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t>$report_url</a:t>
            </a:r>
            <a:r>
              <a:rPr b="0">
                <a:solidFill>
                  <a:srgbClr val="F1FFFF"/>
                </a:solidFill>
              </a:rPr>
              <a:t>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17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D2A7EE"/>
                </a:solidFill>
              </a:rPr>
              <a:t>if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t>$json_report-&gt;status</a:t>
            </a:r>
            <a:r>
              <a:rPr b="0">
                <a:solidFill>
                  <a:srgbClr val="F1FFFF"/>
                </a:solidFill>
              </a:rPr>
              <a:t>() !=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A9F7F"/>
                </a:solidFill>
              </a:rPr>
              <a:t>200</a:t>
            </a:r>
            <a:r>
              <a:rPr b="0">
                <a:solidFill>
                  <a:srgbClr val="F1FFFF"/>
                </a:solidFill>
              </a:rPr>
              <a:t>) {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1700">
                <a:solidFill>
                  <a:srgbClr val="FFD47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    </a:t>
            </a:r>
            <a:r>
              <a:rPr>
                <a:solidFill>
                  <a:srgbClr val="D2A7EE"/>
                </a:solidFill>
              </a:rPr>
              <a:t>throw new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ReportNotFoundException</a:t>
            </a:r>
            <a:r>
              <a:rPr b="0">
                <a:solidFill>
                  <a:srgbClr val="F1FFFF"/>
                </a:solidFill>
              </a:rPr>
              <a:t>();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F1FFFF"/>
                </a:solidFill>
              </a:rPr>
              <a:t>}</a:t>
            </a:r>
          </a:p>
          <a:p>
            <a:pPr defTabSz="457200">
              <a:spcBef>
                <a:spcPts val="0"/>
              </a:spcBef>
              <a:defRPr b="1" sz="17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$report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D47E"/>
                </a:solidFill>
              </a:rPr>
              <a:t>json_decode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t>$json_report-&gt;getBody</a:t>
            </a:r>
            <a:r>
              <a:rPr b="0">
                <a:solidFill>
                  <a:srgbClr val="F1FFFF"/>
                </a:solidFill>
              </a:rPr>
              <a:t>());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17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$this-&gt;report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2A7EE"/>
                </a:solidFill>
              </a:rPr>
              <a:t>new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D47E"/>
                </a:solidFill>
              </a:rPr>
              <a:t>ReportSubject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t>$report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id</a:t>
            </a:r>
            <a:r>
              <a:rPr b="0">
                <a:solidFill>
                  <a:srgbClr val="F1FFFF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$report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owner</a:t>
            </a:r>
            <a:r>
              <a:rPr b="0">
                <a:solidFill>
                  <a:srgbClr val="F1FFFF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$report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score</a:t>
            </a:r>
            <a:r>
              <a:rPr b="0">
                <a:solidFill>
                  <a:srgbClr val="F1FFFF"/>
                </a:solidFill>
              </a:rPr>
              <a:t>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}</a:t>
            </a: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17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public function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D47E"/>
                </a:solidFill>
              </a:rPr>
              <a:t>generateReport</a:t>
            </a:r>
            <a:r>
              <a:rPr b="0">
                <a:solidFill>
                  <a:srgbClr val="F1FFFF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{</a:t>
            </a:r>
          </a:p>
          <a:p>
            <a:pPr defTabSz="457200">
              <a:spcBef>
                <a:spcPts val="0"/>
              </a:spcBef>
              <a:defRPr b="1" sz="17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D2A7EE"/>
                </a:solidFill>
              </a:rPr>
              <a:t>return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report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generateReport</a:t>
            </a:r>
            <a:r>
              <a:rPr b="0">
                <a:solidFill>
                  <a:srgbClr val="F1FFFF"/>
                </a:solidFill>
              </a:rPr>
              <a:t>();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}</a:t>
            </a: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17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public function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D47E"/>
                </a:solidFill>
              </a:rPr>
              <a:t>getScore</a:t>
            </a:r>
            <a:r>
              <a:rPr b="0">
                <a:solidFill>
                  <a:srgbClr val="F1FFFF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{</a:t>
            </a:r>
          </a:p>
          <a:p>
            <a:pPr defTabSz="457200">
              <a:spcBef>
                <a:spcPts val="0"/>
              </a:spcBef>
              <a:defRPr b="1" sz="17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D2A7EE"/>
                </a:solidFill>
              </a:rPr>
              <a:t>return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report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getScore</a:t>
            </a:r>
            <a:r>
              <a:rPr b="0">
                <a:solidFill>
                  <a:srgbClr val="F1FFFF"/>
                </a:solidFill>
              </a:rPr>
              <a:t>();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}</a:t>
            </a:r>
          </a:p>
          <a:p>
            <a:pPr defTabSz="457200">
              <a:spcBef>
                <a:spcPts val="0"/>
              </a:spcBef>
              <a:defRPr sz="17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3" name="Rechteck"/>
          <p:cNvSpPr/>
          <p:nvPr/>
        </p:nvSpPr>
        <p:spPr>
          <a:xfrm>
            <a:off x="6019800" y="2489125"/>
            <a:ext cx="11668721" cy="1461741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4" name="Rechteck"/>
          <p:cNvSpPr/>
          <p:nvPr/>
        </p:nvSpPr>
        <p:spPr>
          <a:xfrm>
            <a:off x="7041257" y="7114133"/>
            <a:ext cx="5449144" cy="673845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5" name="Rechteck"/>
          <p:cNvSpPr/>
          <p:nvPr/>
        </p:nvSpPr>
        <p:spPr>
          <a:xfrm>
            <a:off x="11496550" y="8036470"/>
            <a:ext cx="3712916" cy="283271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6" name="Proxy"/>
          <p:cNvSpPr txBox="1"/>
          <p:nvPr/>
        </p:nvSpPr>
        <p:spPr>
          <a:xfrm>
            <a:off x="11010062" y="444499"/>
            <a:ext cx="2363877" cy="1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3900"/>
              </a:spcBef>
              <a:defRPr cap="all" sz="8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Proxy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911" t="0" r="911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9" name="[3]"/>
          <p:cNvSpPr txBox="1"/>
          <p:nvPr/>
        </p:nvSpPr>
        <p:spPr>
          <a:xfrm>
            <a:off x="23791671" y="12998449"/>
            <a:ext cx="40989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pPr/>
            <a:r>
              <a:t>[3]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&lt;?php…"/>
          <p:cNvSpPr txBox="1"/>
          <p:nvPr/>
        </p:nvSpPr>
        <p:spPr>
          <a:xfrm>
            <a:off x="2231048" y="2184399"/>
            <a:ext cx="19921904" cy="934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&lt;?php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23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D2A7EE"/>
                </a:solidFill>
              </a:rPr>
              <a:t>use</a:t>
            </a:r>
            <a:r>
              <a:rPr>
                <a:solidFill>
                  <a:srgbClr val="000000"/>
                </a:solidFill>
              </a:rPr>
              <a:t> </a:t>
            </a:r>
            <a:r>
              <a:t>ProxyPatterns\RemoteProxy\Exceptions\ReportNotFoundException;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D2A7EE"/>
                </a:solidFill>
              </a:rPr>
              <a:t>use</a:t>
            </a:r>
            <a:r>
              <a:rPr>
                <a:solidFill>
                  <a:srgbClr val="000000"/>
                </a:solidFill>
              </a:rPr>
              <a:t> </a:t>
            </a:r>
            <a:r>
              <a:t>ProxyPatterns\RemoteProxy\ReportProxy;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23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D2A7EE"/>
                </a:solidFill>
              </a:rPr>
              <a:t>class</a:t>
            </a:r>
            <a:r>
              <a:rPr>
                <a:solidFill>
                  <a:srgbClr val="000000"/>
                </a:solidFill>
              </a:rPr>
              <a:t> </a:t>
            </a:r>
            <a:r>
              <a:t>RemoteProxyTest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2A7EE"/>
                </a:solidFill>
              </a:rPr>
              <a:t>extends</a:t>
            </a:r>
            <a:r>
              <a:rPr>
                <a:solidFill>
                  <a:srgbClr val="000000"/>
                </a:solidFill>
              </a:rPr>
              <a:t> </a:t>
            </a:r>
            <a:r>
              <a:t>PHPUnit\Framework\TestCase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{</a:t>
            </a:r>
          </a:p>
          <a:p>
            <a:pPr defTabSz="457200">
              <a:spcBef>
                <a:spcPts val="0"/>
              </a:spcBef>
              <a:defRPr i="1" sz="2300">
                <a:solidFill>
                  <a:srgbClr val="66818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0">
                <a:solidFill>
                  <a:srgbClr val="000000"/>
                </a:solidFill>
              </a:rPr>
              <a:t>    </a:t>
            </a:r>
            <a:r>
              <a:t>/** @test */</a:t>
            </a:r>
            <a:endParaRPr i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2300">
                <a:solidFill>
                  <a:srgbClr val="FFD47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2A7EE"/>
                </a:solidFill>
              </a:rPr>
              <a:t>public function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get_correct_from_remote_report</a:t>
            </a:r>
            <a:r>
              <a:rPr b="0">
                <a:solidFill>
                  <a:srgbClr val="F1FFFF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{</a:t>
            </a:r>
          </a:p>
          <a:p>
            <a:pPr defTabSz="457200">
              <a:spcBef>
                <a:spcPts val="0"/>
              </a:spcBef>
              <a:defRPr sz="2300">
                <a:solidFill>
                  <a:srgbClr val="CDEA9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>
                <a:solidFill>
                  <a:srgbClr val="F5888B"/>
                </a:solidFill>
              </a:rPr>
              <a:t>$report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2A7EE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\ProxyPatterns\RemoteProxy\</a:t>
            </a:r>
            <a:r>
              <a:rPr b="1">
                <a:solidFill>
                  <a:srgbClr val="FFD47E"/>
                </a:solidFill>
              </a:rPr>
              <a:t>ReportProxy</a:t>
            </a:r>
            <a:r>
              <a:rPr>
                <a:solidFill>
                  <a:srgbClr val="F1FFFF"/>
                </a:solidFill>
              </a:rPr>
              <a:t>(</a:t>
            </a:r>
            <a:r>
              <a:rPr b="1">
                <a:solidFill>
                  <a:srgbClr val="F5888B"/>
                </a:solidFill>
              </a:rPr>
              <a:t>$this</a:t>
            </a:r>
            <a:r>
              <a:rPr b="1">
                <a:solidFill>
                  <a:srgbClr val="FFFFFF"/>
                </a:solidFill>
              </a:rPr>
              <a:t>-&gt;</a:t>
            </a:r>
            <a:r>
              <a:rPr b="1">
                <a:solidFill>
                  <a:srgbClr val="F5888B"/>
                </a:solidFill>
              </a:rPr>
              <a:t>test_server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 </a:t>
            </a:r>
            <a:r>
              <a:t>'/SimulateRemoteRequest.php'</a:t>
            </a:r>
            <a:r>
              <a:rPr>
                <a:solidFill>
                  <a:srgbClr val="F1FFFF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23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assertEquals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rPr b="0">
                <a:solidFill>
                  <a:srgbClr val="CDEA9E"/>
                </a:solidFill>
              </a:rPr>
              <a:t>'B_93756'</a:t>
            </a:r>
            <a:r>
              <a:rPr b="0">
                <a:solidFill>
                  <a:srgbClr val="F1FFFF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$report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getId</a:t>
            </a:r>
            <a:r>
              <a:rPr b="0">
                <a:solidFill>
                  <a:srgbClr val="F1FFFF"/>
                </a:solidFill>
              </a:rPr>
              <a:t>());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23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assertEquals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rPr b="0">
                <a:solidFill>
                  <a:srgbClr val="CDEA9E"/>
                </a:solidFill>
              </a:rPr>
              <a:t>"server_b"</a:t>
            </a:r>
            <a:r>
              <a:rPr b="0">
                <a:solidFill>
                  <a:srgbClr val="F1FFFF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$report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getOwner</a:t>
            </a:r>
            <a:r>
              <a:rPr b="0">
                <a:solidFill>
                  <a:srgbClr val="F1FFFF"/>
                </a:solidFill>
              </a:rPr>
              <a:t>());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23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assertEquals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rPr b="0">
                <a:solidFill>
                  <a:srgbClr val="FA9F7F"/>
                </a:solidFill>
              </a:rPr>
              <a:t>81.9</a:t>
            </a:r>
            <a:r>
              <a:rPr b="0">
                <a:solidFill>
                  <a:srgbClr val="F1FFFF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$report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getScore</a:t>
            </a:r>
            <a:r>
              <a:rPr b="0">
                <a:solidFill>
                  <a:srgbClr val="F1FFFF"/>
                </a:solidFill>
              </a:rPr>
              <a:t>());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}</a:t>
            </a: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i="1" sz="2300">
                <a:solidFill>
                  <a:srgbClr val="66818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0">
                <a:solidFill>
                  <a:srgbClr val="000000"/>
                </a:solidFill>
              </a:rPr>
              <a:t>    </a:t>
            </a:r>
            <a:r>
              <a:t>/** @test */</a:t>
            </a:r>
            <a:endParaRPr i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2300">
                <a:solidFill>
                  <a:srgbClr val="FFD47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2A7EE"/>
                </a:solidFill>
              </a:rPr>
              <a:t>public function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get_correct_report_from_server_remote</a:t>
            </a:r>
            <a:r>
              <a:rPr b="0">
                <a:solidFill>
                  <a:srgbClr val="F1FFFF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{</a:t>
            </a:r>
          </a:p>
          <a:p>
            <a:pPr defTabSz="457200">
              <a:spcBef>
                <a:spcPts val="0"/>
              </a:spcBef>
              <a:defRPr sz="2300">
                <a:solidFill>
                  <a:srgbClr val="CDEA9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>
                <a:solidFill>
                  <a:srgbClr val="F5888B"/>
                </a:solidFill>
              </a:rPr>
              <a:t>$report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2A7EE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\ProxyPatterns\RemoteProxy\</a:t>
            </a:r>
            <a:r>
              <a:rPr b="1">
                <a:solidFill>
                  <a:srgbClr val="FFD47E"/>
                </a:solidFill>
              </a:rPr>
              <a:t>ReportProxy</a:t>
            </a:r>
            <a:r>
              <a:rPr>
                <a:solidFill>
                  <a:srgbClr val="F1FFFF"/>
                </a:solidFill>
              </a:rPr>
              <a:t>(</a:t>
            </a:r>
            <a:r>
              <a:rPr b="1">
                <a:solidFill>
                  <a:srgbClr val="F5888B"/>
                </a:solidFill>
              </a:rPr>
              <a:t>$this</a:t>
            </a:r>
            <a:r>
              <a:rPr b="1">
                <a:solidFill>
                  <a:srgbClr val="FFFFFF"/>
                </a:solidFill>
              </a:rPr>
              <a:t>-&gt;</a:t>
            </a:r>
            <a:r>
              <a:rPr b="1">
                <a:solidFill>
                  <a:srgbClr val="F5888B"/>
                </a:solidFill>
              </a:rPr>
              <a:t>test_server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 </a:t>
            </a:r>
            <a:r>
              <a:t>'/SimulateRemoteRequest.php'</a:t>
            </a:r>
            <a:r>
              <a:rPr>
                <a:solidFill>
                  <a:srgbClr val="F1FFFF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23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assertInternalType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rPr b="0">
                <a:solidFill>
                  <a:srgbClr val="CDEA9E"/>
                </a:solidFill>
              </a:rPr>
              <a:t>"string"</a:t>
            </a:r>
            <a:r>
              <a:rPr b="0">
                <a:solidFill>
                  <a:srgbClr val="F1FFFF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$report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generateReport</a:t>
            </a:r>
            <a:r>
              <a:rPr b="0">
                <a:solidFill>
                  <a:srgbClr val="F1FFFF"/>
                </a:solidFill>
              </a:rPr>
              <a:t>());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/>
              <a:t>$this</a:t>
            </a:r>
            <a:r>
              <a:rPr b="1">
                <a:solidFill>
                  <a:srgbClr val="FFFFFF"/>
                </a:solidFill>
              </a:rPr>
              <a:t>-&gt;</a:t>
            </a:r>
            <a:r>
              <a:rPr b="1"/>
              <a:t>assertEquals</a:t>
            </a:r>
            <a:r>
              <a:rPr>
                <a:solidFill>
                  <a:srgbClr val="F1FFFF"/>
                </a:solidFill>
              </a:rPr>
              <a:t>(</a:t>
            </a:r>
            <a:r>
              <a:rPr>
                <a:solidFill>
                  <a:srgbClr val="CDEA9E"/>
                </a:solidFill>
              </a:rPr>
              <a:t>"Id: B_93756</a:t>
            </a:r>
            <a:r>
              <a:rPr>
                <a:solidFill>
                  <a:srgbClr val="98E3FF"/>
                </a:solidFill>
              </a:rPr>
              <a:t>\n</a:t>
            </a:r>
            <a:r>
              <a:rPr>
                <a:solidFill>
                  <a:srgbClr val="CDEA9E"/>
                </a:solidFill>
              </a:rPr>
              <a:t>Owner: server_b</a:t>
            </a:r>
            <a:r>
              <a:rPr>
                <a:solidFill>
                  <a:srgbClr val="98E3FF"/>
                </a:solidFill>
              </a:rPr>
              <a:t>\n</a:t>
            </a:r>
            <a:r>
              <a:rPr>
                <a:solidFill>
                  <a:srgbClr val="CDEA9E"/>
                </a:solidFill>
              </a:rPr>
              <a:t>Score: 81.9"</a:t>
            </a:r>
            <a:r>
              <a:rPr>
                <a:solidFill>
                  <a:srgbClr val="F1FFFF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/>
              <a:t>$report</a:t>
            </a:r>
            <a:r>
              <a:rPr b="1">
                <a:solidFill>
                  <a:srgbClr val="FFFFFF"/>
                </a:solidFill>
              </a:rPr>
              <a:t>-&gt;</a:t>
            </a:r>
            <a:r>
              <a:rPr b="1"/>
              <a:t>generateReport</a:t>
            </a:r>
            <a:r>
              <a:rPr>
                <a:solidFill>
                  <a:srgbClr val="F1FFFF"/>
                </a:solidFill>
              </a:rPr>
              <a:t>());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}</a:t>
            </a:r>
          </a:p>
          <a:p>
            <a:pPr defTabSz="457200">
              <a:spcBef>
                <a:spcPts val="0"/>
              </a:spcBef>
              <a:defRPr sz="23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2" name="ausschnitt unit-test (how to use)"/>
          <p:cNvSpPr txBox="1"/>
          <p:nvPr/>
        </p:nvSpPr>
        <p:spPr>
          <a:xfrm>
            <a:off x="5763996" y="507999"/>
            <a:ext cx="12856008" cy="1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3900"/>
              </a:spcBef>
              <a:defRPr cap="all" sz="8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ausschnitt unit-test (how to use)</a:t>
            </a:r>
          </a:p>
        </p:txBody>
      </p:sp>
      <p:sp>
        <p:nvSpPr>
          <p:cNvPr id="283" name="Rechteck"/>
          <p:cNvSpPr/>
          <p:nvPr/>
        </p:nvSpPr>
        <p:spPr>
          <a:xfrm>
            <a:off x="2085348" y="2870125"/>
            <a:ext cx="11728848" cy="784623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4" name="Rechteck"/>
          <p:cNvSpPr/>
          <p:nvPr/>
        </p:nvSpPr>
        <p:spPr>
          <a:xfrm>
            <a:off x="7404100" y="4637261"/>
            <a:ext cx="3721993" cy="343198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5" name="Rechteck"/>
          <p:cNvSpPr/>
          <p:nvPr/>
        </p:nvSpPr>
        <p:spPr>
          <a:xfrm>
            <a:off x="7404100" y="7266161"/>
            <a:ext cx="3721993" cy="343198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6" name="Rechteck"/>
          <p:cNvSpPr/>
          <p:nvPr/>
        </p:nvSpPr>
        <p:spPr>
          <a:xfrm>
            <a:off x="6136648" y="5500017"/>
            <a:ext cx="4707336" cy="343199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7" name="Rechteck"/>
          <p:cNvSpPr/>
          <p:nvPr/>
        </p:nvSpPr>
        <p:spPr>
          <a:xfrm>
            <a:off x="6136648" y="8827417"/>
            <a:ext cx="4707336" cy="343199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einführung"/>
          <p:cNvSpPr txBox="1"/>
          <p:nvPr>
            <p:ph type="title"/>
          </p:nvPr>
        </p:nvSpPr>
        <p:spPr>
          <a:xfrm>
            <a:off x="4537075" y="4879454"/>
            <a:ext cx="15309850" cy="3957092"/>
          </a:xfrm>
          <a:prstGeom prst="rect">
            <a:avLst/>
          </a:prstGeom>
        </p:spPr>
        <p:txBody>
          <a:bodyPr/>
          <a:lstStyle>
            <a:lvl1pPr defTabSz="817244">
              <a:defRPr sz="29997"/>
            </a:lvl1pPr>
          </a:lstStyle>
          <a:p>
            <a:pPr/>
            <a:r>
              <a:t>einführung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virtual-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29088"/>
            </a:lvl1pPr>
          </a:lstStyle>
          <a:p>
            <a:pPr/>
            <a:r>
              <a:t>virtual-proxy</a:t>
            </a:r>
          </a:p>
        </p:txBody>
      </p:sp>
      <p:sp>
        <p:nvSpPr>
          <p:cNvPr id="290" name="Einblick in die Welt eines proxy-pattern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7600"/>
            </a:lvl1pPr>
          </a:lstStyle>
          <a:p>
            <a:pPr/>
            <a:r>
              <a:t>Einblick in die Welt eines proxy-patterns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ermöglicht Lazy Loading (Laden bei Bedarf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92727" indent="-692727"/>
            <a:r>
              <a:t>ermöglicht Lazy Loading (Laden bei Bedarf)</a:t>
            </a:r>
          </a:p>
          <a:p>
            <a:pPr/>
            <a:r>
              <a:t>aufwendig zu erzeugtes Objekt = Subjekt</a:t>
            </a:r>
          </a:p>
          <a:p>
            <a:pPr/>
            <a:r>
              <a:t>Proxy instanziiert Subjekt erst, wenn benötigt</a:t>
            </a:r>
          </a:p>
          <a:p>
            <a:pPr/>
            <a:r>
              <a:t>falls bereits erzeugtes Subjekt: </a:t>
            </a:r>
            <a:br/>
            <a:r>
              <a:t>einfache Delegation an Subjekt</a:t>
            </a:r>
          </a:p>
        </p:txBody>
      </p:sp>
      <p:pic>
        <p:nvPicPr>
          <p:cNvPr id="293" name="Bildschirmfoto 2018-07-29 um 04.06.40.png" descr="Bildschirmfoto 2018-07-29 um 04.06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74756" y="6486128"/>
            <a:ext cx="8719902" cy="5934300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virtual-proxy - ein Beispie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virtual-proxy - ein Beispiel</a:t>
            </a:r>
          </a:p>
        </p:txBody>
      </p:sp>
      <p:sp>
        <p:nvSpPr>
          <p:cNvPr id="295" name="allgemei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allgemeines</a:t>
            </a:r>
          </a:p>
        </p:txBody>
      </p:sp>
      <p:sp>
        <p:nvSpPr>
          <p:cNvPr id="296" name="[4]"/>
          <p:cNvSpPr txBox="1"/>
          <p:nvPr/>
        </p:nvSpPr>
        <p:spPr>
          <a:xfrm>
            <a:off x="22261196" y="12115800"/>
            <a:ext cx="30099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[4]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2" grpId="1"/>
      <p:bldP build="whole" bldLvl="1" animBg="1" rev="0" advAuto="0" spid="293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&lt;?php…"/>
          <p:cNvSpPr txBox="1"/>
          <p:nvPr/>
        </p:nvSpPr>
        <p:spPr>
          <a:xfrm>
            <a:off x="7935546" y="4921250"/>
            <a:ext cx="8512908" cy="387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29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&lt;?php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9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29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D2A7EE"/>
                </a:solidFill>
              </a:rPr>
              <a:t>namespace</a:t>
            </a:r>
            <a:r>
              <a:rPr>
                <a:solidFill>
                  <a:srgbClr val="000000"/>
                </a:solidFill>
              </a:rPr>
              <a:t> </a:t>
            </a:r>
            <a:r>
              <a:t>ProxyPatterns\VirtualProxy;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9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29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29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interface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IImage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9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{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29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public function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D47E"/>
                </a:solidFill>
              </a:rPr>
              <a:t>getSize</a:t>
            </a:r>
            <a:r>
              <a:rPr b="0">
                <a:solidFill>
                  <a:srgbClr val="F1FFFF"/>
                </a:solidFill>
              </a:rPr>
              <a:t>();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9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  <p:sp>
        <p:nvSpPr>
          <p:cNvPr id="299" name="interface"/>
          <p:cNvSpPr txBox="1"/>
          <p:nvPr/>
        </p:nvSpPr>
        <p:spPr>
          <a:xfrm>
            <a:off x="10713396" y="507999"/>
            <a:ext cx="3738373" cy="1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3900"/>
              </a:spcBef>
              <a:defRPr cap="all" sz="8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interface</a:t>
            </a:r>
          </a:p>
        </p:txBody>
      </p:sp>
      <p:sp>
        <p:nvSpPr>
          <p:cNvPr id="300" name="Rechteck"/>
          <p:cNvSpPr/>
          <p:nvPr/>
        </p:nvSpPr>
        <p:spPr>
          <a:xfrm>
            <a:off x="7760357" y="5674221"/>
            <a:ext cx="8688097" cy="801490"/>
          </a:xfrm>
          <a:prstGeom prst="rect">
            <a:avLst/>
          </a:prstGeom>
          <a:solidFill>
            <a:srgbClr val="222222">
              <a:alpha val="9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&lt;?php…"/>
          <p:cNvSpPr txBox="1"/>
          <p:nvPr/>
        </p:nvSpPr>
        <p:spPr>
          <a:xfrm>
            <a:off x="5123308" y="3009900"/>
            <a:ext cx="14137384" cy="76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&lt;?php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23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D2A7EE"/>
                </a:solidFill>
              </a:rPr>
              <a:t>namespace</a:t>
            </a:r>
            <a:r>
              <a:rPr>
                <a:solidFill>
                  <a:srgbClr val="000000"/>
                </a:solidFill>
              </a:rPr>
              <a:t> </a:t>
            </a:r>
            <a:r>
              <a:t>ProxyPatterns\VirtualProxy;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23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D2A7EE"/>
                </a:solidFill>
              </a:rPr>
              <a:t>class</a:t>
            </a:r>
            <a:r>
              <a:rPr>
                <a:solidFill>
                  <a:srgbClr val="000000"/>
                </a:solidFill>
              </a:rPr>
              <a:t> </a:t>
            </a:r>
            <a:r>
              <a:t>ImageSubject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2A7EE"/>
                </a:solidFill>
              </a:rPr>
              <a:t>implements</a:t>
            </a:r>
            <a:r>
              <a:rPr>
                <a:solidFill>
                  <a:srgbClr val="000000"/>
                </a:solidFill>
              </a:rPr>
              <a:t> </a:t>
            </a:r>
            <a:r>
              <a:t>IImage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{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23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protected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5888B"/>
                </a:solidFill>
              </a:rPr>
              <a:t>$img_data</a:t>
            </a:r>
            <a:r>
              <a:rPr b="0">
                <a:solidFill>
                  <a:srgbClr val="F1FFFF"/>
                </a:solidFill>
              </a:rPr>
              <a:t>;</a:t>
            </a:r>
            <a:endParaRPr b="0">
              <a:solidFill>
                <a:srgbClr val="F1FFFF"/>
              </a:solidFill>
            </a:endParaRPr>
          </a:p>
          <a:p>
            <a:pPr defTabSz="457200">
              <a:spcBef>
                <a:spcPts val="0"/>
              </a:spcBef>
              <a:defRPr b="1" sz="23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23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public function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D47E"/>
                </a:solidFill>
              </a:rPr>
              <a:t>__construct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rPr>
                <a:solidFill>
                  <a:srgbClr val="F5888B"/>
                </a:solidFill>
              </a:rPr>
              <a:t>$image</a:t>
            </a:r>
            <a:r>
              <a:rPr b="0">
                <a:solidFill>
                  <a:srgbClr val="F1FFFF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{</a:t>
            </a:r>
          </a:p>
          <a:p>
            <a:pPr defTabSz="457200">
              <a:spcBef>
                <a:spcPts val="0"/>
              </a:spcBef>
              <a:defRPr b="1" sz="2300">
                <a:solidFill>
                  <a:srgbClr val="FFD47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F5888B"/>
                </a:solidFill>
              </a:rP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rPr>
                <a:solidFill>
                  <a:srgbClr val="F5888B"/>
                </a:solidFill>
              </a:rPr>
              <a:t>img_data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file_get_contents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rPr>
                <a:solidFill>
                  <a:srgbClr val="F5888B"/>
                </a:solidFill>
              </a:rPr>
              <a:t>$image</a:t>
            </a:r>
            <a:r>
              <a:rPr b="0">
                <a:solidFill>
                  <a:srgbClr val="F1FFFF"/>
                </a:solidFill>
              </a:rPr>
              <a:t>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}</a:t>
            </a: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23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public function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D47E"/>
                </a:solidFill>
              </a:rPr>
              <a:t>getSize</a:t>
            </a:r>
            <a:r>
              <a:rPr b="0">
                <a:solidFill>
                  <a:srgbClr val="F1FFFF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{</a:t>
            </a:r>
          </a:p>
          <a:p>
            <a:pPr defTabSz="457200">
              <a:spcBef>
                <a:spcPts val="0"/>
              </a:spcBef>
              <a:defRPr b="1" sz="2300">
                <a:solidFill>
                  <a:srgbClr val="FFD47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F5888B"/>
                </a:solidFill>
              </a:rPr>
              <a:t>$img_properties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getimagesizefromstring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rPr>
                <a:solidFill>
                  <a:srgbClr val="F5888B"/>
                </a:solidFill>
              </a:rPr>
              <a:t>$this-&gt;img_data</a:t>
            </a:r>
            <a:r>
              <a:rPr b="0">
                <a:solidFill>
                  <a:srgbClr val="F1FFFF"/>
                </a:solidFill>
              </a:rPr>
              <a:t>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23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>
                <a:solidFill>
                  <a:srgbClr val="D2A7EE"/>
                </a:solidFill>
              </a:rPr>
              <a:t>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[</a:t>
            </a:r>
            <a:r>
              <a:rPr>
                <a:solidFill>
                  <a:srgbClr val="CDEA9E"/>
                </a:solidFill>
              </a:rPr>
              <a:t>'width'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=&gt;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/>
              <a:t>$img_properties</a:t>
            </a:r>
            <a:r>
              <a:rPr>
                <a:solidFill>
                  <a:srgbClr val="F1FFFF"/>
                </a:solidFill>
              </a:rPr>
              <a:t>[</a:t>
            </a:r>
            <a:r>
              <a:rPr>
                <a:solidFill>
                  <a:srgbClr val="FA9F7F"/>
                </a:solidFill>
              </a:rPr>
              <a:t>0</a:t>
            </a:r>
            <a:r>
              <a:rPr>
                <a:solidFill>
                  <a:srgbClr val="F1FFFF"/>
                </a:solidFill>
              </a:rPr>
              <a:t>],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DEA9E"/>
                </a:solidFill>
              </a:rPr>
              <a:t>'height'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=&gt;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/>
              <a:t>$img_properties</a:t>
            </a:r>
            <a:r>
              <a:rPr>
                <a:solidFill>
                  <a:srgbClr val="F1FFFF"/>
                </a:solidFill>
              </a:rPr>
              <a:t>[</a:t>
            </a:r>
            <a:r>
              <a:rPr>
                <a:solidFill>
                  <a:srgbClr val="FA9F7F"/>
                </a:solidFill>
              </a:rPr>
              <a:t>1</a:t>
            </a:r>
            <a:r>
              <a:rPr>
                <a:solidFill>
                  <a:srgbClr val="F1FFFF"/>
                </a:solidFill>
              </a:rPr>
              <a:t>]];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}</a:t>
            </a: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23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3" name="Subjekt"/>
          <p:cNvSpPr txBox="1"/>
          <p:nvPr/>
        </p:nvSpPr>
        <p:spPr>
          <a:xfrm>
            <a:off x="10632738" y="507999"/>
            <a:ext cx="3118524" cy="1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3900"/>
              </a:spcBef>
              <a:defRPr cap="all" sz="8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Subjekt</a:t>
            </a:r>
          </a:p>
        </p:txBody>
      </p:sp>
      <p:sp>
        <p:nvSpPr>
          <p:cNvPr id="304" name="Rechteck"/>
          <p:cNvSpPr/>
          <p:nvPr/>
        </p:nvSpPr>
        <p:spPr>
          <a:xfrm>
            <a:off x="5004457" y="3426321"/>
            <a:ext cx="8106346" cy="801490"/>
          </a:xfrm>
          <a:prstGeom prst="rect">
            <a:avLst/>
          </a:prstGeom>
          <a:solidFill>
            <a:srgbClr val="222222">
              <a:alpha val="9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roxy"/>
          <p:cNvSpPr txBox="1"/>
          <p:nvPr/>
        </p:nvSpPr>
        <p:spPr>
          <a:xfrm>
            <a:off x="11010062" y="507999"/>
            <a:ext cx="2363877" cy="1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3900"/>
              </a:spcBef>
              <a:defRPr cap="all" sz="8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proxy</a:t>
            </a:r>
          </a:p>
        </p:txBody>
      </p:sp>
      <p:sp>
        <p:nvSpPr>
          <p:cNvPr id="307" name="&lt;?php…"/>
          <p:cNvSpPr txBox="1"/>
          <p:nvPr/>
        </p:nvSpPr>
        <p:spPr>
          <a:xfrm>
            <a:off x="5716837" y="2514599"/>
            <a:ext cx="10806901" cy="868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&lt;?php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23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D2A7EE"/>
                </a:solidFill>
              </a:rPr>
              <a:t>namespace</a:t>
            </a:r>
            <a:r>
              <a:rPr>
                <a:solidFill>
                  <a:srgbClr val="000000"/>
                </a:solidFill>
              </a:rPr>
              <a:t> </a:t>
            </a:r>
            <a:r>
              <a:t>ProxyPatterns\VirtualProxy;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23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D2A7EE"/>
                </a:solidFill>
              </a:rPr>
              <a:t>class</a:t>
            </a:r>
            <a:r>
              <a:rPr>
                <a:solidFill>
                  <a:srgbClr val="000000"/>
                </a:solidFill>
              </a:rPr>
              <a:t> </a:t>
            </a:r>
            <a:r>
              <a:t>ImageProxy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2A7EE"/>
                </a:solidFill>
              </a:rPr>
              <a:t>implements</a:t>
            </a:r>
            <a:r>
              <a:rPr>
                <a:solidFill>
                  <a:srgbClr val="000000"/>
                </a:solidFill>
              </a:rPr>
              <a:t> </a:t>
            </a:r>
            <a:r>
              <a:t>IImage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{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23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private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5888B"/>
                </a:solidFill>
              </a:rPr>
              <a:t>$image</a:t>
            </a:r>
            <a:r>
              <a:rPr b="0">
                <a:solidFill>
                  <a:srgbClr val="F1FFFF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23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2A7EE"/>
                </a:solidFill>
              </a:rPr>
              <a:t>private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$subject</a:t>
            </a:r>
            <a:r>
              <a:rPr b="0">
                <a:solidFill>
                  <a:srgbClr val="F1FFFF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23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public function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D47E"/>
                </a:solidFill>
              </a:rPr>
              <a:t>__construct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rPr>
                <a:solidFill>
                  <a:srgbClr val="F5888B"/>
                </a:solidFill>
              </a:rPr>
              <a:t>$image</a:t>
            </a:r>
            <a:r>
              <a:rPr b="0">
                <a:solidFill>
                  <a:srgbClr val="F1FFFF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{</a:t>
            </a:r>
          </a:p>
          <a:p>
            <a:pPr defTabSz="457200">
              <a:spcBef>
                <a:spcPts val="0"/>
              </a:spcBef>
              <a:defRPr b="1" sz="23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image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$image</a:t>
            </a:r>
            <a:r>
              <a:rPr b="0">
                <a:solidFill>
                  <a:srgbClr val="F1FFFF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}</a:t>
            </a: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2300">
                <a:solidFill>
                  <a:srgbClr val="D2A7E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public function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D47E"/>
                </a:solidFill>
              </a:rPr>
              <a:t>getSize</a:t>
            </a:r>
            <a:r>
              <a:rPr b="0">
                <a:solidFill>
                  <a:srgbClr val="F1FFFF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{</a:t>
            </a:r>
          </a:p>
          <a:p>
            <a:pPr defTabSz="457200">
              <a:spcBef>
                <a:spcPts val="0"/>
              </a:spcBef>
              <a:defRPr b="1" sz="23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D2A7EE"/>
                </a:solidFill>
              </a:rPr>
              <a:t>if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subject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==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2A7EE"/>
                </a:solidFill>
              </a:rPr>
              <a:t>null</a:t>
            </a:r>
            <a:r>
              <a:rPr b="0">
                <a:solidFill>
                  <a:srgbClr val="F1FFFF"/>
                </a:solidFill>
              </a:rPr>
              <a:t>) {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23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   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subject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2A7EE"/>
                </a:solidFill>
              </a:rPr>
              <a:t>new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D47E"/>
                </a:solidFill>
              </a:rPr>
              <a:t>ImageSubject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t>$this-&gt;image</a:t>
            </a:r>
            <a:r>
              <a:rPr b="0">
                <a:solidFill>
                  <a:srgbClr val="F1FFFF"/>
                </a:solidFill>
              </a:rPr>
              <a:t>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>
                <a:solidFill>
                  <a:srgbClr val="F1FFFF"/>
                </a:solidFill>
              </a:rPr>
              <a:t>}</a:t>
            </a: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230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D2A7EE"/>
                </a:solidFill>
              </a:rPr>
              <a:t>return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subject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getSize</a:t>
            </a:r>
            <a:r>
              <a:rPr b="0">
                <a:solidFill>
                  <a:srgbClr val="F1FFFF"/>
                </a:solidFill>
              </a:rPr>
              <a:t>();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}</a:t>
            </a: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230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8" name="Rechteck"/>
          <p:cNvSpPr/>
          <p:nvPr/>
        </p:nvSpPr>
        <p:spPr>
          <a:xfrm>
            <a:off x="5563257" y="3073400"/>
            <a:ext cx="8106346" cy="801490"/>
          </a:xfrm>
          <a:prstGeom prst="rect">
            <a:avLst/>
          </a:prstGeom>
          <a:solidFill>
            <a:srgbClr val="222222">
              <a:alpha val="9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&lt;?php…"/>
          <p:cNvSpPr txBox="1"/>
          <p:nvPr/>
        </p:nvSpPr>
        <p:spPr>
          <a:xfrm>
            <a:off x="1729952" y="2692400"/>
            <a:ext cx="20924097" cy="833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215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&lt;?php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215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D2A7EE"/>
                </a:solidFill>
              </a:rPr>
              <a:t>class</a:t>
            </a:r>
            <a:r>
              <a:rPr>
                <a:solidFill>
                  <a:srgbClr val="000000"/>
                </a:solidFill>
              </a:rPr>
              <a:t> </a:t>
            </a:r>
            <a:r>
              <a:t>VirtualProxyTest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2A7EE"/>
                </a:solidFill>
              </a:rPr>
              <a:t>extends</a:t>
            </a:r>
            <a:r>
              <a:rPr>
                <a:solidFill>
                  <a:srgbClr val="000000"/>
                </a:solidFill>
              </a:rPr>
              <a:t> </a:t>
            </a:r>
            <a:r>
              <a:t>PHPUnit\Framework\TestCase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15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{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2150">
                <a:solidFill>
                  <a:srgbClr val="CDEA9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D2A7EE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TEST_IMAGE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__DIR__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 </a:t>
            </a:r>
            <a:r>
              <a:t>'/../../assets/images/big_image.jpg'</a:t>
            </a:r>
            <a:r>
              <a:rPr>
                <a:solidFill>
                  <a:srgbClr val="F1FFFF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2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i="1" sz="2150">
                <a:solidFill>
                  <a:srgbClr val="66818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0">
                <a:solidFill>
                  <a:srgbClr val="000000"/>
                </a:solidFill>
              </a:rPr>
              <a:t>    </a:t>
            </a:r>
            <a:r>
              <a:t>/** @test */</a:t>
            </a:r>
            <a:endParaRPr i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2150">
                <a:solidFill>
                  <a:srgbClr val="FFD47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2A7EE"/>
                </a:solidFill>
              </a:rPr>
              <a:t>public function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image_subject_consumes_two_times_memory_after_creating_two_instances_of_the_image</a:t>
            </a:r>
            <a:r>
              <a:rPr b="0">
                <a:solidFill>
                  <a:srgbClr val="F1FFFF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{</a:t>
            </a:r>
          </a:p>
          <a:p>
            <a:pPr defTabSz="457200">
              <a:spcBef>
                <a:spcPts val="0"/>
              </a:spcBef>
              <a:defRPr b="1" sz="215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$first_memory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memory_usage_in_mb</a:t>
            </a:r>
            <a:r>
              <a:rPr b="0">
                <a:solidFill>
                  <a:srgbClr val="F1FFFF"/>
                </a:solidFill>
              </a:rPr>
              <a:t>();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150">
                <a:solidFill>
                  <a:srgbClr val="66818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>
                <a:solidFill>
                  <a:srgbClr val="F5888B"/>
                </a:solidFill>
              </a:rPr>
              <a:t>$image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2A7EE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ProxyPatterns\VirtualProxy\</a:t>
            </a:r>
            <a:r>
              <a:rPr b="1">
                <a:solidFill>
                  <a:srgbClr val="FFD47E"/>
                </a:solidFill>
              </a:rPr>
              <a:t>ImageSubject</a:t>
            </a:r>
            <a:r>
              <a:rPr>
                <a:solidFill>
                  <a:srgbClr val="F1FFFF"/>
                </a:solidFill>
              </a:rPr>
              <a:t>(</a:t>
            </a:r>
            <a:r>
              <a:rPr b="1">
                <a:solidFill>
                  <a:srgbClr val="D2A9EC"/>
                </a:solidFill>
              </a:rPr>
              <a:t>self</a:t>
            </a:r>
            <a:r>
              <a:rPr>
                <a:solidFill>
                  <a:srgbClr val="F1FFFF"/>
                </a:solidFill>
              </a:rPr>
              <a:t>::TEST_IMAGE);</a:t>
            </a:r>
            <a:r>
              <a:rPr>
                <a:solidFill>
                  <a:srgbClr val="000000"/>
                </a:solidFill>
              </a:rPr>
              <a:t> </a:t>
            </a:r>
            <a:r>
              <a:rPr i="1"/>
              <a:t>// image: ≈ 4.8MB, after: first_memory+image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215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$second_memory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memory_usage_in_mb</a:t>
            </a:r>
            <a:r>
              <a:rPr b="0">
                <a:solidFill>
                  <a:srgbClr val="F1FFFF"/>
                </a:solidFill>
              </a:rPr>
              <a:t>();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150">
                <a:solidFill>
                  <a:srgbClr val="66818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>
                <a:solidFill>
                  <a:srgbClr val="F5888B"/>
                </a:solidFill>
              </a:rPr>
              <a:t>$image2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2A7EE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ProxyPatterns\VirtualProxy\</a:t>
            </a:r>
            <a:r>
              <a:rPr b="1">
                <a:solidFill>
                  <a:srgbClr val="FFD47E"/>
                </a:solidFill>
              </a:rPr>
              <a:t>ImageSubject</a:t>
            </a:r>
            <a:r>
              <a:rPr>
                <a:solidFill>
                  <a:srgbClr val="F1FFFF"/>
                </a:solidFill>
              </a:rPr>
              <a:t>(</a:t>
            </a:r>
            <a:r>
              <a:rPr b="1">
                <a:solidFill>
                  <a:srgbClr val="D2A9EC"/>
                </a:solidFill>
              </a:rPr>
              <a:t>self</a:t>
            </a:r>
            <a:r>
              <a:rPr>
                <a:solidFill>
                  <a:srgbClr val="F1FFFF"/>
                </a:solidFill>
              </a:rPr>
              <a:t>::TEST_IMAGE);</a:t>
            </a:r>
            <a:r>
              <a:rPr>
                <a:solidFill>
                  <a:srgbClr val="000000"/>
                </a:solidFill>
              </a:rPr>
              <a:t> </a:t>
            </a:r>
            <a:r>
              <a:rPr i="1"/>
              <a:t>// image: ≈ 4.8MB, after: second_memory+image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215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$third_memory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memory_usage_in_mb</a:t>
            </a:r>
            <a:r>
              <a:rPr b="0">
                <a:solidFill>
                  <a:srgbClr val="F1FFFF"/>
                </a:solidFill>
              </a:rPr>
              <a:t>();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215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$memory_usage_of_image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$second_memory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-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$first_memory</a:t>
            </a:r>
            <a:r>
              <a:rPr b="0">
                <a:solidFill>
                  <a:srgbClr val="F1FFFF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215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$memory_usage_of_image_after_second_load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$third_memory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-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$second_memory</a:t>
            </a:r>
            <a:r>
              <a:rPr b="0">
                <a:solidFill>
                  <a:srgbClr val="F1FFFF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215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assertEquals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t>$memory_usage_of_image</a:t>
            </a:r>
            <a:r>
              <a:rPr b="0">
                <a:solidFill>
                  <a:srgbClr val="F1FFFF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$memory_usage_of_image_after_second_load</a:t>
            </a:r>
            <a:r>
              <a:rPr b="0">
                <a:solidFill>
                  <a:srgbClr val="F1FFFF"/>
                </a:solidFill>
              </a:rPr>
              <a:t>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215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assertEquals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t>$memory_usage_of_image_after_second_load</a:t>
            </a:r>
            <a:r>
              <a:rPr b="0">
                <a:solidFill>
                  <a:srgbClr val="F1FFFF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get_test_file_size_in_mb</a:t>
            </a:r>
            <a:r>
              <a:rPr b="0">
                <a:solidFill>
                  <a:srgbClr val="F1FFFF"/>
                </a:solidFill>
              </a:rPr>
              <a:t>());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215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assertEquals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t>$image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getSize</a:t>
            </a:r>
            <a:r>
              <a:rPr b="0">
                <a:solidFill>
                  <a:srgbClr val="F1FFFF"/>
                </a:solidFill>
              </a:rPr>
              <a:t>(),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$image2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getSize</a:t>
            </a:r>
            <a:r>
              <a:rPr b="0">
                <a:solidFill>
                  <a:srgbClr val="F1FFFF"/>
                </a:solidFill>
              </a:rPr>
              <a:t>());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}</a:t>
            </a:r>
          </a:p>
          <a:p>
            <a:pPr defTabSz="457200">
              <a:spcBef>
                <a:spcPts val="0"/>
              </a:spcBef>
              <a:defRPr sz="2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215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1" name="ausschnitt unit-test (how to use) - 1"/>
          <p:cNvSpPr txBox="1"/>
          <p:nvPr/>
        </p:nvSpPr>
        <p:spPr>
          <a:xfrm>
            <a:off x="5138070" y="507999"/>
            <a:ext cx="14107860" cy="1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3900"/>
              </a:spcBef>
              <a:defRPr cap="all" sz="8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ausschnitt unit-test (how to use) - 1</a:t>
            </a:r>
          </a:p>
        </p:txBody>
      </p:sp>
      <p:sp>
        <p:nvSpPr>
          <p:cNvPr id="312" name="Rechteck"/>
          <p:cNvSpPr/>
          <p:nvPr/>
        </p:nvSpPr>
        <p:spPr>
          <a:xfrm>
            <a:off x="3784600" y="2793925"/>
            <a:ext cx="11668721" cy="625724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3" name="Rechteck"/>
          <p:cNvSpPr/>
          <p:nvPr/>
        </p:nvSpPr>
        <p:spPr>
          <a:xfrm>
            <a:off x="2318213" y="4267265"/>
            <a:ext cx="11124953" cy="324546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4" name="Rechteck"/>
          <p:cNvSpPr/>
          <p:nvPr/>
        </p:nvSpPr>
        <p:spPr>
          <a:xfrm>
            <a:off x="5393349" y="7028283"/>
            <a:ext cx="4434534" cy="324546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5" name="Rechteck"/>
          <p:cNvSpPr/>
          <p:nvPr/>
        </p:nvSpPr>
        <p:spPr>
          <a:xfrm>
            <a:off x="6168049" y="4773314"/>
            <a:ext cx="3849838" cy="324546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6" name="Rechteck"/>
          <p:cNvSpPr/>
          <p:nvPr/>
        </p:nvSpPr>
        <p:spPr>
          <a:xfrm>
            <a:off x="5197127" y="6438825"/>
            <a:ext cx="4434534" cy="324546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&lt;?php…"/>
          <p:cNvSpPr txBox="1"/>
          <p:nvPr/>
        </p:nvSpPr>
        <p:spPr>
          <a:xfrm>
            <a:off x="3286590" y="2844799"/>
            <a:ext cx="17810821" cy="80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215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&lt;?php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215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rgbClr val="D2A7EE"/>
                </a:solidFill>
              </a:rPr>
              <a:t>class</a:t>
            </a:r>
            <a:r>
              <a:rPr>
                <a:solidFill>
                  <a:srgbClr val="000000"/>
                </a:solidFill>
              </a:rPr>
              <a:t> </a:t>
            </a:r>
            <a:r>
              <a:t>VirtualProxyTest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2A7EE"/>
                </a:solidFill>
              </a:rPr>
              <a:t>extends</a:t>
            </a:r>
            <a:r>
              <a:rPr>
                <a:solidFill>
                  <a:srgbClr val="000000"/>
                </a:solidFill>
              </a:rPr>
              <a:t> </a:t>
            </a:r>
            <a:r>
              <a:t>PHPUnit\Framework\TestCase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15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{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2150">
                <a:solidFill>
                  <a:srgbClr val="CDEA9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D2A7EE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TEST_IMAGE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__DIR__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1FFFF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 </a:t>
            </a:r>
            <a:r>
              <a:t>'/../../assets/images/big_image.jpg'</a:t>
            </a:r>
            <a:r>
              <a:rPr>
                <a:solidFill>
                  <a:srgbClr val="F1FFFF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2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i="1" sz="2150">
                <a:solidFill>
                  <a:srgbClr val="66818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0">
                <a:solidFill>
                  <a:srgbClr val="000000"/>
                </a:solidFill>
              </a:rPr>
              <a:t>    </a:t>
            </a:r>
            <a:r>
              <a:t>/** @test */</a:t>
            </a:r>
            <a:endParaRPr i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2150">
                <a:solidFill>
                  <a:srgbClr val="FFD47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2A7EE"/>
                </a:solidFill>
              </a:rPr>
              <a:t>public function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image_proxy_only_consumes_memory_after_called_getSize_method</a:t>
            </a:r>
            <a:r>
              <a:rPr b="0">
                <a:solidFill>
                  <a:srgbClr val="F1FFFF"/>
                </a:solidFill>
              </a:rPr>
              <a:t>()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{</a:t>
            </a:r>
          </a:p>
          <a:p>
            <a:pPr defTabSz="457200">
              <a:spcBef>
                <a:spcPts val="0"/>
              </a:spcBef>
              <a:defRPr b="1" sz="215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$first_memory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memory_usage_in_mb</a:t>
            </a:r>
            <a:r>
              <a:rPr b="0">
                <a:solidFill>
                  <a:srgbClr val="F1FFFF"/>
                </a:solidFill>
              </a:rPr>
              <a:t>();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15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>
                <a:solidFill>
                  <a:srgbClr val="F5888B"/>
                </a:solidFill>
              </a:rPr>
              <a:t>$image</a:t>
            </a:r>
            <a:r>
              <a:rPr>
                <a:solidFill>
                  <a:srgbClr val="000000"/>
                </a:solidFill>
              </a:rPr>
              <a:t> </a:t>
            </a:r>
            <a: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D2A7EE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ProxyPatterns\VirtualProxy\</a:t>
            </a:r>
            <a:r>
              <a:rPr b="1">
                <a:solidFill>
                  <a:srgbClr val="FFD47E"/>
                </a:solidFill>
              </a:rPr>
              <a:t>ImageProxy</a:t>
            </a:r>
            <a:r>
              <a:t>(</a:t>
            </a:r>
            <a:r>
              <a:rPr b="1">
                <a:solidFill>
                  <a:srgbClr val="D2A9EC"/>
                </a:solidFill>
              </a:rPr>
              <a:t>self</a:t>
            </a:r>
            <a:r>
              <a:t>::TEST_IMAGE);</a:t>
            </a:r>
            <a:r>
              <a:rPr>
                <a:solidFill>
                  <a:srgbClr val="000000"/>
                </a:solidFill>
              </a:rPr>
              <a:t> </a:t>
            </a:r>
            <a:r>
              <a:rPr i="1">
                <a:solidFill>
                  <a:srgbClr val="66818D"/>
                </a:solidFill>
              </a:rPr>
              <a:t>// image:</a:t>
            </a:r>
            <a:r>
              <a:t> </a:t>
            </a:r>
            <a:r>
              <a:rPr i="1">
                <a:solidFill>
                  <a:srgbClr val="66818D"/>
                </a:solidFill>
              </a:rPr>
              <a:t>≈ 4.8MB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215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$second_memory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memory_usage_in_mb</a:t>
            </a:r>
            <a:r>
              <a:rPr b="0">
                <a:solidFill>
                  <a:srgbClr val="F1FFFF"/>
                </a:solidFill>
              </a:rPr>
              <a:t>();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215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assertEquals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t>$second_memory</a:t>
            </a:r>
            <a:r>
              <a:rPr b="0">
                <a:solidFill>
                  <a:srgbClr val="F1FFFF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$first_memory</a:t>
            </a:r>
            <a:r>
              <a:rPr b="0">
                <a:solidFill>
                  <a:srgbClr val="F1FFFF"/>
                </a:solidFill>
              </a:rPr>
              <a:t>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215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assertEquals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get_test_image_size</a:t>
            </a:r>
            <a:r>
              <a:rPr b="0">
                <a:solidFill>
                  <a:srgbClr val="F1FFFF"/>
                </a:solidFill>
              </a:rPr>
              <a:t>(),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$image-&gt;getSize</a:t>
            </a:r>
            <a:r>
              <a:rPr b="0">
                <a:solidFill>
                  <a:srgbClr val="F1FFFF"/>
                </a:solidFill>
              </a:rPr>
              <a:t>());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i="1" sz="2150">
                <a:solidFill>
                  <a:srgbClr val="66818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rPr b="1" i="0">
                <a:solidFill>
                  <a:srgbClr val="F5888B"/>
                </a:solidFill>
              </a:rPr>
              <a:t>$third_memory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rPr i="0">
                <a:solidFill>
                  <a:srgbClr val="F1FFFF"/>
                </a:solidFill>
              </a:rPr>
              <a:t>=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rPr b="1" i="0">
                <a:solidFill>
                  <a:srgbClr val="F5888B"/>
                </a:solidFill>
              </a:rPr>
              <a:t>$this</a:t>
            </a:r>
            <a:r>
              <a:rPr b="1" i="0">
                <a:solidFill>
                  <a:srgbClr val="FFFFFF"/>
                </a:solidFill>
              </a:rPr>
              <a:t>-&gt;</a:t>
            </a:r>
            <a:r>
              <a:rPr b="1" i="0">
                <a:solidFill>
                  <a:srgbClr val="F5888B"/>
                </a:solidFill>
              </a:rPr>
              <a:t>memory_usage_in_mb</a:t>
            </a:r>
            <a:r>
              <a:rPr i="0">
                <a:solidFill>
                  <a:srgbClr val="F1FFFF"/>
                </a:solidFill>
              </a:rPr>
              <a:t>();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t>// image is actually loaded by $image-&gt;getSize() above</a:t>
            </a:r>
            <a:endParaRPr i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b="1" sz="215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$memory_usage_of_image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=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$third_memory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F1FFFF"/>
                </a:solidFill>
              </a:rPr>
              <a:t>-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$second_memory</a:t>
            </a:r>
            <a:r>
              <a:rPr b="0">
                <a:solidFill>
                  <a:srgbClr val="F1FFFF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b="1" sz="2150">
                <a:solidFill>
                  <a:srgbClr val="F5888B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assertEquals</a:t>
            </a:r>
            <a:r>
              <a:rPr b="0">
                <a:solidFill>
                  <a:srgbClr val="F1FFFF"/>
                </a:solidFill>
              </a:rPr>
              <a:t>(</a:t>
            </a:r>
            <a:r>
              <a:t>$memory_usage_of_image</a:t>
            </a:r>
            <a:r>
              <a:rPr b="0">
                <a:solidFill>
                  <a:srgbClr val="F1FFFF"/>
                </a:solidFill>
              </a:rPr>
              <a:t>,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$this</a:t>
            </a:r>
            <a:r>
              <a:rPr>
                <a:solidFill>
                  <a:srgbClr val="FFFFFF"/>
                </a:solidFill>
              </a:rPr>
              <a:t>-&gt;</a:t>
            </a:r>
            <a:r>
              <a:t>get_test_file_size_in_mb</a:t>
            </a:r>
            <a:r>
              <a:rPr b="0">
                <a:solidFill>
                  <a:srgbClr val="F1FFFF"/>
                </a:solidFill>
              </a:rPr>
              <a:t>());</a:t>
            </a:r>
            <a:endParaRPr b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defRPr sz="2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1FFFF"/>
                </a:solidFill>
              </a:rPr>
              <a:t>}</a:t>
            </a:r>
          </a:p>
          <a:p>
            <a:pPr defTabSz="457200">
              <a:spcBef>
                <a:spcPts val="0"/>
              </a:spcBef>
              <a:defRPr sz="21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defTabSz="457200">
              <a:spcBef>
                <a:spcPts val="0"/>
              </a:spcBef>
              <a:defRPr sz="2150">
                <a:solidFill>
                  <a:srgbClr val="F1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9" name="ausschnitt unit-test (how to use) - 2"/>
          <p:cNvSpPr txBox="1"/>
          <p:nvPr/>
        </p:nvSpPr>
        <p:spPr>
          <a:xfrm>
            <a:off x="5138070" y="507999"/>
            <a:ext cx="14107860" cy="1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3900"/>
              </a:spcBef>
              <a:defRPr cap="all" sz="87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ausschnitt unit-test (how to use) - 2</a:t>
            </a:r>
          </a:p>
        </p:txBody>
      </p:sp>
      <p:sp>
        <p:nvSpPr>
          <p:cNvPr id="320" name="Rechteck"/>
          <p:cNvSpPr/>
          <p:nvPr/>
        </p:nvSpPr>
        <p:spPr>
          <a:xfrm>
            <a:off x="3931113" y="4314940"/>
            <a:ext cx="11124953" cy="513756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1" name="Rechteck"/>
          <p:cNvSpPr/>
          <p:nvPr/>
        </p:nvSpPr>
        <p:spPr>
          <a:xfrm>
            <a:off x="6670327" y="6533455"/>
            <a:ext cx="4506070" cy="324546"/>
          </a:xfrm>
          <a:prstGeom prst="rect">
            <a:avLst/>
          </a:prstGeom>
          <a:solidFill>
            <a:srgbClr val="222222">
              <a:alpha val="90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Weitere Beispiele des Proxy-Patterns im Repository."/>
          <p:cNvSpPr txBox="1"/>
          <p:nvPr/>
        </p:nvSpPr>
        <p:spPr>
          <a:xfrm>
            <a:off x="3328244" y="5568949"/>
            <a:ext cx="17601554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3900"/>
              </a:spcBef>
              <a:defRPr sz="5700"/>
            </a:pPr>
            <a:r>
              <a:t>Weitere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 </a:t>
            </a:r>
            <a:r>
              <a:rPr b="1">
                <a:solidFill>
                  <a:schemeClr val="accent1"/>
                </a:solidFill>
                <a:latin typeface="Avenir Next"/>
                <a:ea typeface="Avenir Next"/>
                <a:cs typeface="Avenir Next"/>
                <a:sym typeface="Avenir Next"/>
              </a:rPr>
              <a:t>Beispiele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 </a:t>
            </a:r>
            <a:r>
              <a:t>des Proxy-Patterns im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 </a:t>
            </a:r>
            <a:r>
              <a:rPr b="1">
                <a:solidFill>
                  <a:schemeClr val="accent1"/>
                </a:solidFill>
                <a:latin typeface="Avenir Next"/>
                <a:ea typeface="Avenir Next"/>
                <a:cs typeface="Avenir Next"/>
                <a:sym typeface="Avenir Next"/>
              </a:rPr>
              <a:t>Repository</a:t>
            </a:r>
            <a:r>
              <a:t>.</a:t>
            </a:r>
          </a:p>
        </p:txBody>
      </p:sp>
      <p:sp>
        <p:nvSpPr>
          <p:cNvPr id="324" name="Github"/>
          <p:cNvSpPr txBox="1"/>
          <p:nvPr/>
        </p:nvSpPr>
        <p:spPr>
          <a:xfrm>
            <a:off x="7197725" y="6788150"/>
            <a:ext cx="80327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8200"/>
              </a:lnSpc>
              <a:spcBef>
                <a:spcPts val="0"/>
              </a:spcBef>
              <a:defRPr sz="5600">
                <a:solidFill>
                  <a:schemeClr val="accent1"/>
                </a:solidFill>
                <a:latin typeface="Font Awesome 5 Brands"/>
                <a:ea typeface="Font Awesome 5 Brands"/>
                <a:cs typeface="Font Awesome 5 Brands"/>
                <a:sym typeface="Font Awesome 5 Brands"/>
              </a:defRPr>
            </a:lvl1pPr>
          </a:lstStyle>
          <a:p>
            <a:pPr/>
            <a:r>
              <a:t>Github</a:t>
            </a:r>
          </a:p>
        </p:txBody>
      </p:sp>
      <p:sp>
        <p:nvSpPr>
          <p:cNvPr id="325" name="it4need/php-proxy—pattern"/>
          <p:cNvSpPr txBox="1"/>
          <p:nvPr/>
        </p:nvSpPr>
        <p:spPr>
          <a:xfrm>
            <a:off x="8181975" y="6661150"/>
            <a:ext cx="9643669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b="1" sz="5600">
                <a:solidFill>
                  <a:schemeClr val="accent1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it4need/php-proxy—pattern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Fazit"/>
          <p:cNvSpPr txBox="1"/>
          <p:nvPr>
            <p:ph type="title"/>
          </p:nvPr>
        </p:nvSpPr>
        <p:spPr>
          <a:xfrm>
            <a:off x="9054281" y="4879454"/>
            <a:ext cx="6275438" cy="3957092"/>
          </a:xfrm>
          <a:prstGeom prst="rect">
            <a:avLst/>
          </a:prstGeom>
        </p:spPr>
        <p:txBody>
          <a:bodyPr/>
          <a:lstStyle/>
          <a:p>
            <a:pPr/>
            <a:r>
              <a:t>Fazit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design patterns - prox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patterns - proxy</a:t>
            </a:r>
          </a:p>
        </p:txBody>
      </p:sp>
      <p:sp>
        <p:nvSpPr>
          <p:cNvPr id="330" name="Vorte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Vorteile</a:t>
            </a:r>
          </a:p>
        </p:txBody>
      </p:sp>
      <p:sp>
        <p:nvSpPr>
          <p:cNvPr id="331" name="können den Zugang zu Objekten kontrolliere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können den Zugang zu Objekten kontrollieren</a:t>
            </a:r>
          </a:p>
          <a:p>
            <a:pPr/>
            <a:r>
              <a:t>funktionieren auch, wenn das Subjekt-Objekt noch nicht im Speicher ist</a:t>
            </a:r>
          </a:p>
          <a:p>
            <a:pPr/>
            <a:r>
              <a:t>helfen die Geschwindigkeit der Applikation zu steigern</a:t>
            </a:r>
          </a:p>
          <a:p>
            <a:pPr/>
            <a:r>
              <a:t>ermöglichen die Fernkommunikation zwischen Objekten</a:t>
            </a:r>
          </a:p>
          <a:p>
            <a:pPr/>
            <a:r>
              <a:t>Client bemerkt die Kontrolle des Objekts nicht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„ein proxy kontrolliert den zugriff auf ein Objekt mit Hilfe eines vorgelagerten Stellvertreters.“"/>
          <p:cNvSpPr txBox="1"/>
          <p:nvPr>
            <p:ph type="body" idx="13"/>
          </p:nvPr>
        </p:nvSpPr>
        <p:spPr>
          <a:xfrm>
            <a:off x="1676400" y="4089400"/>
            <a:ext cx="21056600" cy="5182112"/>
          </a:xfrm>
          <a:prstGeom prst="rect">
            <a:avLst/>
          </a:prstGeom>
        </p:spPr>
        <p:txBody>
          <a:bodyPr/>
          <a:lstStyle>
            <a:lvl1pPr>
              <a:defRPr sz="13300"/>
            </a:lvl1pPr>
          </a:lstStyle>
          <a:p>
            <a:pPr/>
            <a:r>
              <a:t>„ein proxy kontrolliert den zugriff auf ein Objekt mit Hilfe eines vorgelagerten Stellvertreters.“</a:t>
            </a:r>
          </a:p>
        </p:txBody>
      </p:sp>
      <p:sp>
        <p:nvSpPr>
          <p:cNvPr id="180" name="Entwurfmuster von Kopf bis Fuß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pPr/>
            <a:r>
              <a:t>Entwurfmuster von Kopf bis Fuß</a:t>
            </a:r>
          </a:p>
        </p:txBody>
      </p:sp>
      <p:sp>
        <p:nvSpPr>
          <p:cNvPr id="181" name="defintion des proxy patterns"/>
          <p:cNvSpPr txBox="1"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defintion des proxy 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Nachte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Nachteile</a:t>
            </a:r>
          </a:p>
        </p:txBody>
      </p:sp>
      <p:sp>
        <p:nvSpPr>
          <p:cNvPr id="334" name="können je nach Implementierung die Antwortzeit verzöger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können je nach Implementierung die Antwortzeit verzögern</a:t>
            </a:r>
          </a:p>
          <a:p>
            <a:pPr/>
            <a:r>
              <a:t>fügen weitere Abstraktionsschicht ein, welche die Komplexität steigert</a:t>
            </a:r>
          </a:p>
          <a:p>
            <a:pPr/>
            <a:r>
              <a:t>Zwang zur Reimplementierung der definierten Methoden in der Schnittstelle</a:t>
            </a:r>
          </a:p>
        </p:txBody>
      </p:sp>
      <p:sp>
        <p:nvSpPr>
          <p:cNvPr id="335" name="design patterns - proxy"/>
          <p:cNvSpPr txBox="1"/>
          <p:nvPr/>
        </p:nvSpPr>
        <p:spPr>
          <a:xfrm>
            <a:off x="762000" y="635000"/>
            <a:ext cx="2095500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design patterns - proxy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4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vergleich mit anderen patter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vergleich mit anderen patterns</a:t>
            </a:r>
          </a:p>
        </p:txBody>
      </p:sp>
      <p:sp>
        <p:nvSpPr>
          <p:cNvPr id="338" name="Decorator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7050" indent="-527050" defTabSz="685165">
              <a:spcBef>
                <a:spcPts val="3200"/>
              </a:spcBef>
              <a:defRPr sz="3984"/>
            </a:pPr>
            <a:r>
              <a:t>Decorator: </a:t>
            </a:r>
          </a:p>
          <a:p>
            <a:pPr lvl="1" marL="1054100" indent="-527050" defTabSz="685165">
              <a:spcBef>
                <a:spcPts val="3200"/>
              </a:spcBef>
              <a:defRPr sz="3984"/>
            </a:pPr>
            <a:r>
              <a:t>ähnliches UML-Diagram</a:t>
            </a:r>
          </a:p>
          <a:p>
            <a:pPr lvl="1" marL="1054100" indent="-527050" defTabSz="685165">
              <a:spcBef>
                <a:spcPts val="3200"/>
              </a:spcBef>
              <a:defRPr sz="3984"/>
            </a:pPr>
            <a:r>
              <a:t>anderes Ziel: zusätzliches Verhalten</a:t>
            </a:r>
          </a:p>
          <a:p>
            <a:pPr marL="527050" indent="-527050" defTabSz="685165">
              <a:spcBef>
                <a:spcPts val="3200"/>
              </a:spcBef>
              <a:defRPr sz="3984"/>
            </a:pPr>
            <a:r>
              <a:t>Facade: </a:t>
            </a:r>
          </a:p>
          <a:p>
            <a:pPr lvl="1" marL="1054100" indent="-527050" defTabSz="685165">
              <a:spcBef>
                <a:spcPts val="3200"/>
              </a:spcBef>
              <a:defRPr sz="3984"/>
            </a:pPr>
            <a:r>
              <a:t>keine Zugriffskontrolle</a:t>
            </a:r>
          </a:p>
          <a:p>
            <a:pPr lvl="1" marL="1054100" indent="-527050" defTabSz="685165">
              <a:spcBef>
                <a:spcPts val="3200"/>
              </a:spcBef>
              <a:defRPr sz="3984"/>
            </a:pPr>
            <a:r>
              <a:t>stellt eine andere Schnittstelle bereit</a:t>
            </a:r>
          </a:p>
          <a:p>
            <a:pPr marL="527050" indent="-527050" defTabSz="685165">
              <a:spcBef>
                <a:spcPts val="3200"/>
              </a:spcBef>
              <a:defRPr sz="3984"/>
            </a:pPr>
            <a:r>
              <a:t>Adapter</a:t>
            </a:r>
          </a:p>
          <a:p>
            <a:pPr lvl="1" marL="1054100" indent="-527050" defTabSz="685165">
              <a:spcBef>
                <a:spcPts val="3200"/>
              </a:spcBef>
              <a:defRPr sz="3984"/>
            </a:pPr>
            <a:r>
              <a:t>verändert Schnittstellendefinition, aber nicht die Geschäftslogik</a:t>
            </a:r>
          </a:p>
        </p:txBody>
      </p:sp>
      <p:sp>
        <p:nvSpPr>
          <p:cNvPr id="339" name="design patterns - proxy"/>
          <p:cNvSpPr txBox="1"/>
          <p:nvPr/>
        </p:nvSpPr>
        <p:spPr>
          <a:xfrm>
            <a:off x="762000" y="635000"/>
            <a:ext cx="2095500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design patterns - proxy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8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dankeschön!"/>
          <p:cNvSpPr txBox="1"/>
          <p:nvPr>
            <p:ph type="title"/>
          </p:nvPr>
        </p:nvSpPr>
        <p:spPr>
          <a:xfrm>
            <a:off x="762000" y="8469141"/>
            <a:ext cx="22860000" cy="6350001"/>
          </a:xfrm>
          <a:prstGeom prst="rect">
            <a:avLst/>
          </a:prstGeom>
        </p:spPr>
        <p:txBody>
          <a:bodyPr/>
          <a:lstStyle/>
          <a:p>
            <a:pPr/>
            <a:r>
              <a:t>dankeschön!</a:t>
            </a:r>
          </a:p>
        </p:txBody>
      </p:sp>
      <p:sp>
        <p:nvSpPr>
          <p:cNvPr id="342" name="Github"/>
          <p:cNvSpPr txBox="1"/>
          <p:nvPr/>
        </p:nvSpPr>
        <p:spPr>
          <a:xfrm>
            <a:off x="993427" y="11644141"/>
            <a:ext cx="109855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11100"/>
              </a:lnSpc>
              <a:spcBef>
                <a:spcPts val="0"/>
              </a:spcBef>
              <a:defRPr sz="8000">
                <a:latin typeface="Font Awesome 5 Brands"/>
                <a:ea typeface="Font Awesome 5 Brands"/>
                <a:cs typeface="Font Awesome 5 Brands"/>
                <a:sym typeface="Font Awesome 5 Brands"/>
              </a:defRPr>
            </a:lvl1pPr>
          </a:lstStyle>
          <a:p>
            <a:pPr/>
            <a:r>
              <a:t>Github</a:t>
            </a:r>
          </a:p>
        </p:txBody>
      </p:sp>
      <p:sp>
        <p:nvSpPr>
          <p:cNvPr id="343" name="it4need/php-proxy—pattern"/>
          <p:cNvSpPr txBox="1"/>
          <p:nvPr/>
        </p:nvSpPr>
        <p:spPr>
          <a:xfrm>
            <a:off x="2091977" y="11459991"/>
            <a:ext cx="12814301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80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it4need/php-proxy—pattern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Entwurfsmuster - Design Patterns - PRox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Entwurfsmuster - Design Patterns - PRoxy</a:t>
            </a:r>
          </a:p>
        </p:txBody>
      </p:sp>
      <p:sp>
        <p:nvSpPr>
          <p:cNvPr id="346" name="Abbildungsverzeichn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Abbildungsverzeichnis</a:t>
            </a:r>
          </a:p>
        </p:txBody>
      </p:sp>
      <p:sp>
        <p:nvSpPr>
          <p:cNvPr id="347" name="[1]: memogenerator.n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[1]: memogenerator.net</a:t>
            </a:r>
          </a:p>
          <a:p>
            <a:pPr/>
            <a:r>
              <a:t>[2]: Entwurfsmuster von Kopf bis Fuß, S. 462</a:t>
            </a:r>
          </a:p>
          <a:p>
            <a:pPr/>
            <a:r>
              <a:t>[3]: </a:t>
            </a:r>
            <a:r>
              <a:rPr>
                <a:hlinkClick r:id="rId2" invalidUrl="" action="" tgtFrame="" tooltip="" history="1" highlightClick="0" endSnd="0"/>
              </a:rPr>
              <a:t>memogenerator.net</a:t>
            </a:r>
          </a:p>
          <a:p>
            <a:pPr/>
            <a:r>
              <a:t>[4]: Entwurfsmuster von Kopf bis Fuß, S. 462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roxy ist ein GoF-Muster im Bereich der Strukturmuster."/>
          <p:cNvSpPr txBox="1"/>
          <p:nvPr/>
        </p:nvSpPr>
        <p:spPr>
          <a:xfrm>
            <a:off x="2579008" y="6311899"/>
            <a:ext cx="19225984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3900"/>
              </a:spcBef>
              <a:defRPr sz="5700"/>
            </a:pPr>
            <a:r>
              <a:rPr b="1">
                <a:solidFill>
                  <a:schemeClr val="accent1"/>
                </a:solidFill>
                <a:latin typeface="Avenir Next"/>
                <a:ea typeface="Avenir Next"/>
                <a:cs typeface="Avenir Next"/>
                <a:sym typeface="Avenir Next"/>
              </a:rPr>
              <a:t>Proxy</a:t>
            </a:r>
            <a:r>
              <a:t> ist ein </a:t>
            </a:r>
            <a:r>
              <a:rPr b="1">
                <a:solidFill>
                  <a:schemeClr val="accent1"/>
                </a:solidFill>
                <a:latin typeface="Avenir Next"/>
                <a:ea typeface="Avenir Next"/>
                <a:cs typeface="Avenir Next"/>
                <a:sym typeface="Avenir Next"/>
              </a:rPr>
              <a:t>GoF-Muster</a:t>
            </a:r>
            <a:r>
              <a:t> im Bereich der </a:t>
            </a:r>
            <a:r>
              <a:rPr b="1">
                <a:solidFill>
                  <a:schemeClr val="accent1"/>
                </a:solidFill>
                <a:latin typeface="Avenir Next"/>
                <a:ea typeface="Avenir Next"/>
                <a:cs typeface="Avenir Next"/>
                <a:sym typeface="Avenir Next"/>
              </a:rPr>
              <a:t>Strukturmuster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ubstituiere Objekt oder stelle Platzhalter…"/>
          <p:cNvSpPr txBox="1"/>
          <p:nvPr/>
        </p:nvSpPr>
        <p:spPr>
          <a:xfrm>
            <a:off x="2219953" y="5816600"/>
            <a:ext cx="19944094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5700"/>
            </a:pPr>
            <a:r>
              <a:rPr b="1">
                <a:solidFill>
                  <a:schemeClr val="accent1"/>
                </a:solidFill>
                <a:latin typeface="Avenir Next"/>
                <a:ea typeface="Avenir Next"/>
                <a:cs typeface="Avenir Next"/>
                <a:sym typeface="Avenir Next"/>
              </a:rPr>
              <a:t>Substituiere</a:t>
            </a:r>
            <a:r>
              <a:t> Objekt oder stelle </a:t>
            </a:r>
            <a:r>
              <a:rPr b="1">
                <a:solidFill>
                  <a:schemeClr val="accent1"/>
                </a:solidFill>
                <a:latin typeface="Avenir Next"/>
                <a:ea typeface="Avenir Next"/>
                <a:cs typeface="Avenir Next"/>
                <a:sym typeface="Avenir Next"/>
              </a:rPr>
              <a:t>Platzhalter</a:t>
            </a:r>
            <a:r>
              <a:t> </a:t>
            </a:r>
          </a:p>
          <a:p>
            <a:pPr algn="ctr">
              <a:spcBef>
                <a:spcPts val="0"/>
              </a:spcBef>
              <a:defRPr sz="5700"/>
            </a:pPr>
            <a:r>
              <a:t>zur </a:t>
            </a:r>
            <a:r>
              <a:rPr b="1">
                <a:solidFill>
                  <a:schemeClr val="accent1"/>
                </a:solidFill>
                <a:latin typeface="Avenir Next"/>
                <a:ea typeface="Avenir Next"/>
                <a:cs typeface="Avenir Next"/>
                <a:sym typeface="Avenir Next"/>
              </a:rPr>
              <a:t>Zugriffskontrolle eines anderes Objekt</a:t>
            </a:r>
            <a:r>
              <a:t> zur Verfügung.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roxy_class_diagram.png" descr="proxy_class_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7569" y="-304123"/>
            <a:ext cx="21188862" cy="14121723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"/>
          <p:cNvSpPr/>
          <p:nvPr/>
        </p:nvSpPr>
        <p:spPr>
          <a:xfrm>
            <a:off x="1972404" y="330877"/>
            <a:ext cx="5706568" cy="2807147"/>
          </a:xfrm>
          <a:prstGeom prst="rect">
            <a:avLst/>
          </a:prstGeom>
          <a:solidFill>
            <a:srgbClr val="FFFFFF">
              <a:alpha val="946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89" name="Rechteck"/>
          <p:cNvSpPr/>
          <p:nvPr/>
        </p:nvSpPr>
        <p:spPr>
          <a:xfrm>
            <a:off x="9145870" y="3481320"/>
            <a:ext cx="13115728" cy="96014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0" name="Rechteck"/>
          <p:cNvSpPr/>
          <p:nvPr/>
        </p:nvSpPr>
        <p:spPr>
          <a:xfrm>
            <a:off x="4639404" y="3481320"/>
            <a:ext cx="5706568" cy="8025856"/>
          </a:xfrm>
          <a:prstGeom prst="rect">
            <a:avLst/>
          </a:prstGeom>
          <a:solidFill>
            <a:srgbClr val="FFFFFF">
              <a:alpha val="946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roxy_class_diagram.png" descr="proxy_class_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7569" y="-304123"/>
            <a:ext cx="21188862" cy="14121723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Rechteck"/>
          <p:cNvSpPr/>
          <p:nvPr/>
        </p:nvSpPr>
        <p:spPr>
          <a:xfrm>
            <a:off x="1972404" y="330877"/>
            <a:ext cx="5706568" cy="2807147"/>
          </a:xfrm>
          <a:prstGeom prst="rect">
            <a:avLst/>
          </a:prstGeom>
          <a:solidFill>
            <a:srgbClr val="FFFFFF">
              <a:alpha val="946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4" name="Rechteck"/>
          <p:cNvSpPr/>
          <p:nvPr/>
        </p:nvSpPr>
        <p:spPr>
          <a:xfrm>
            <a:off x="9145870" y="3481320"/>
            <a:ext cx="13115727" cy="96014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roxy_class_diagram.png" descr="proxy_class_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7569" y="-304123"/>
            <a:ext cx="21188862" cy="1412172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Rechteck"/>
          <p:cNvSpPr/>
          <p:nvPr/>
        </p:nvSpPr>
        <p:spPr>
          <a:xfrm>
            <a:off x="1972404" y="330877"/>
            <a:ext cx="5706568" cy="2807147"/>
          </a:xfrm>
          <a:prstGeom prst="rect">
            <a:avLst/>
          </a:prstGeom>
          <a:solidFill>
            <a:srgbClr val="FFFFFF">
              <a:alpha val="946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8" name="Rechteck"/>
          <p:cNvSpPr/>
          <p:nvPr/>
        </p:nvSpPr>
        <p:spPr>
          <a:xfrm>
            <a:off x="16450404" y="9728877"/>
            <a:ext cx="6019355" cy="3895329"/>
          </a:xfrm>
          <a:prstGeom prst="rect">
            <a:avLst/>
          </a:prstGeom>
          <a:solidFill>
            <a:srgbClr val="FFFFFF">
              <a:alpha val="946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9" name="Rechteck"/>
          <p:cNvSpPr/>
          <p:nvPr/>
        </p:nvSpPr>
        <p:spPr>
          <a:xfrm>
            <a:off x="10431051" y="11367177"/>
            <a:ext cx="6019354" cy="3895329"/>
          </a:xfrm>
          <a:prstGeom prst="rect">
            <a:avLst/>
          </a:prstGeom>
          <a:solidFill>
            <a:srgbClr val="FFFFFF">
              <a:alpha val="946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